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sldIdLst>
    <p:sldId id="256" r:id="rId2"/>
    <p:sldId id="271" r:id="rId3"/>
    <p:sldId id="272" r:id="rId4"/>
    <p:sldId id="273" r:id="rId5"/>
    <p:sldId id="274" r:id="rId6"/>
    <p:sldId id="275" r:id="rId7"/>
    <p:sldId id="276" r:id="rId8"/>
    <p:sldId id="277" r:id="rId9"/>
    <p:sldId id="278" r:id="rId10"/>
    <p:sldId id="279" r:id="rId11"/>
    <p:sldId id="280" r:id="rId12"/>
    <p:sldId id="281" r:id="rId13"/>
    <p:sldId id="282" r:id="rId14"/>
    <p:sldId id="283" r:id="rId15"/>
    <p:sldId id="284" r:id="rId16"/>
    <p:sldId id="287" r:id="rId17"/>
    <p:sldId id="288" r:id="rId18"/>
    <p:sldId id="289" r:id="rId19"/>
    <p:sldId id="290" r:id="rId20"/>
    <p:sldId id="270" r:id="rId2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oki" initials="B" lastIdx="1" clrIdx="0">
    <p:extLst>
      <p:ext uri="{19B8F6BF-5375-455C-9EA6-DF929625EA0E}">
        <p15:presenceInfo xmlns:p15="http://schemas.microsoft.com/office/powerpoint/2012/main" userId="Bok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664" autoAdjust="0"/>
  </p:normalViewPr>
  <p:slideViewPr>
    <p:cSldViewPr snapToGrid="0">
      <p:cViewPr varScale="1">
        <p:scale>
          <a:sx n="74" d="100"/>
          <a:sy n="74" d="100"/>
        </p:scale>
        <p:origin x="336" y="60"/>
      </p:cViewPr>
      <p:guideLst/>
    </p:cSldViewPr>
  </p:slideViewPr>
  <p:outlineViewPr>
    <p:cViewPr>
      <p:scale>
        <a:sx n="33" d="100"/>
        <a:sy n="33" d="100"/>
      </p:scale>
      <p:origin x="0" y="-2988"/>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95000"/>
                    <a:lumOff val="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E2B0BD37-CE2B-4AB1-8EF0-5ACFEFF1C3E9}" type="datetimeFigureOut">
              <a:rPr lang="en-US" smtClean="0"/>
              <a:t>4/5/2024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810E6DB-4131-4765-BE79-34A53A1CDE53}" type="slidenum">
              <a:rPr lang="en-US" smtClean="0"/>
              <a:t>‹#›</a:t>
            </a:fld>
            <a:endParaRPr lang="en-US" dirty="0"/>
          </a:p>
        </p:txBody>
      </p:sp>
    </p:spTree>
    <p:extLst>
      <p:ext uri="{BB962C8B-B14F-4D97-AF65-F5344CB8AC3E}">
        <p14:creationId xmlns:p14="http://schemas.microsoft.com/office/powerpoint/2010/main" val="7451357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2B0BD37-CE2B-4AB1-8EF0-5ACFEFF1C3E9}" type="datetimeFigureOut">
              <a:rPr lang="en-US" smtClean="0"/>
              <a:t>4/5/2024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810E6DB-4131-4765-BE79-34A53A1CDE53}" type="slidenum">
              <a:rPr lang="en-US" smtClean="0"/>
              <a:t>‹#›</a:t>
            </a:fld>
            <a:endParaRPr lang="en-US" dirty="0"/>
          </a:p>
        </p:txBody>
      </p:sp>
    </p:spTree>
    <p:extLst>
      <p:ext uri="{BB962C8B-B14F-4D97-AF65-F5344CB8AC3E}">
        <p14:creationId xmlns:p14="http://schemas.microsoft.com/office/powerpoint/2010/main" val="1688812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2B0BD37-CE2B-4AB1-8EF0-5ACFEFF1C3E9}" type="datetimeFigureOut">
              <a:rPr lang="en-US" smtClean="0"/>
              <a:t>4/5/2024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810E6DB-4131-4765-BE79-34A53A1CDE53}" type="slidenum">
              <a:rPr lang="en-US" smtClean="0"/>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9579021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2B0BD37-CE2B-4AB1-8EF0-5ACFEFF1C3E9}" type="datetimeFigureOut">
              <a:rPr lang="en-US" smtClean="0"/>
              <a:t>4/5/2024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810E6DB-4131-4765-BE79-34A53A1CDE53}" type="slidenum">
              <a:rPr lang="en-US" smtClean="0"/>
              <a:t>‹#›</a:t>
            </a:fld>
            <a:endParaRPr lang="en-US" dirty="0"/>
          </a:p>
        </p:txBody>
      </p:sp>
    </p:spTree>
    <p:extLst>
      <p:ext uri="{BB962C8B-B14F-4D97-AF65-F5344CB8AC3E}">
        <p14:creationId xmlns:p14="http://schemas.microsoft.com/office/powerpoint/2010/main" val="2600052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2B0BD37-CE2B-4AB1-8EF0-5ACFEFF1C3E9}" type="datetimeFigureOut">
              <a:rPr lang="en-US" smtClean="0"/>
              <a:t>4/5/2024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810E6DB-4131-4765-BE79-34A53A1CDE53}" type="slidenum">
              <a:rPr lang="en-US" smtClean="0"/>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42122873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2B0BD37-CE2B-4AB1-8EF0-5ACFEFF1C3E9}" type="datetimeFigureOut">
              <a:rPr lang="en-US" smtClean="0"/>
              <a:t>4/5/2024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810E6DB-4131-4765-BE79-34A53A1CDE53}" type="slidenum">
              <a:rPr lang="en-US" smtClean="0"/>
              <a:t>‹#›</a:t>
            </a:fld>
            <a:endParaRPr lang="en-US" dirty="0"/>
          </a:p>
        </p:txBody>
      </p:sp>
    </p:spTree>
    <p:extLst>
      <p:ext uri="{BB962C8B-B14F-4D97-AF65-F5344CB8AC3E}">
        <p14:creationId xmlns:p14="http://schemas.microsoft.com/office/powerpoint/2010/main" val="333383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2B0BD37-CE2B-4AB1-8EF0-5ACFEFF1C3E9}" type="datetimeFigureOut">
              <a:rPr lang="en-US" smtClean="0"/>
              <a:t>4/5/2024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810E6DB-4131-4765-BE79-34A53A1CDE53}" type="slidenum">
              <a:rPr lang="en-US" smtClean="0"/>
              <a:t>‹#›</a:t>
            </a:fld>
            <a:endParaRPr lang="en-US" dirty="0"/>
          </a:p>
        </p:txBody>
      </p:sp>
    </p:spTree>
    <p:extLst>
      <p:ext uri="{BB962C8B-B14F-4D97-AF65-F5344CB8AC3E}">
        <p14:creationId xmlns:p14="http://schemas.microsoft.com/office/powerpoint/2010/main" val="17056077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2B0BD37-CE2B-4AB1-8EF0-5ACFEFF1C3E9}" type="datetimeFigureOut">
              <a:rPr lang="en-US" smtClean="0"/>
              <a:t>4/5/2024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810E6DB-4131-4765-BE79-34A53A1CDE53}" type="slidenum">
              <a:rPr lang="en-US" smtClean="0"/>
              <a:t>‹#›</a:t>
            </a:fld>
            <a:endParaRPr lang="en-US" dirty="0"/>
          </a:p>
        </p:txBody>
      </p:sp>
    </p:spTree>
    <p:extLst>
      <p:ext uri="{BB962C8B-B14F-4D97-AF65-F5344CB8AC3E}">
        <p14:creationId xmlns:p14="http://schemas.microsoft.com/office/powerpoint/2010/main" val="35411911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algn="just">
              <a:defRPr sz="2000">
                <a:solidFill>
                  <a:schemeClr val="tx1">
                    <a:lumMod val="95000"/>
                    <a:lumOff val="5000"/>
                  </a:schemeClr>
                </a:solidFill>
                <a:latin typeface="Calibri" panose="020F0502020204030204" pitchFamily="34" charset="0"/>
                <a:cs typeface="Calibri" panose="020F0502020204030204" pitchFamily="34" charset="0"/>
              </a:defRPr>
            </a:lvl1pPr>
            <a:lvl2pPr algn="just">
              <a:defRPr sz="2000">
                <a:solidFill>
                  <a:schemeClr val="tx1">
                    <a:lumMod val="95000"/>
                    <a:lumOff val="5000"/>
                  </a:schemeClr>
                </a:solidFill>
                <a:latin typeface="Calibri" panose="020F0502020204030204" pitchFamily="34" charset="0"/>
                <a:cs typeface="Calibri" panose="020F0502020204030204" pitchFamily="34" charset="0"/>
              </a:defRPr>
            </a:lvl2pPr>
            <a:lvl3pPr algn="just">
              <a:defRPr sz="2000">
                <a:solidFill>
                  <a:schemeClr val="tx1">
                    <a:lumMod val="95000"/>
                    <a:lumOff val="5000"/>
                  </a:schemeClr>
                </a:solidFill>
                <a:latin typeface="Calibri" panose="020F0502020204030204" pitchFamily="34" charset="0"/>
                <a:cs typeface="Calibri" panose="020F0502020204030204" pitchFamily="34" charset="0"/>
              </a:defRPr>
            </a:lvl3pPr>
            <a:lvl4pPr algn="just">
              <a:defRPr sz="2000">
                <a:solidFill>
                  <a:schemeClr val="tx1">
                    <a:lumMod val="95000"/>
                    <a:lumOff val="5000"/>
                  </a:schemeClr>
                </a:solidFill>
                <a:latin typeface="Calibri" panose="020F0502020204030204" pitchFamily="34" charset="0"/>
                <a:cs typeface="Calibri" panose="020F0502020204030204" pitchFamily="34" charset="0"/>
              </a:defRPr>
            </a:lvl4pPr>
            <a:lvl5pPr algn="just">
              <a:defRPr sz="2000">
                <a:solidFill>
                  <a:schemeClr val="tx1">
                    <a:lumMod val="95000"/>
                    <a:lumOff val="5000"/>
                  </a:schemeClr>
                </a:solidFill>
                <a:latin typeface="Calibri" panose="020F0502020204030204" pitchFamily="34" charset="0"/>
                <a:cs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E2B0BD37-CE2B-4AB1-8EF0-5ACFEFF1C3E9}" type="datetimeFigureOut">
              <a:rPr lang="en-US" smtClean="0"/>
              <a:t>4/5/2024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810E6DB-4131-4765-BE79-34A53A1CDE53}" type="slidenum">
              <a:rPr lang="en-US" smtClean="0"/>
              <a:t>‹#›</a:t>
            </a:fld>
            <a:endParaRPr lang="en-US" dirty="0"/>
          </a:p>
        </p:txBody>
      </p:sp>
    </p:spTree>
    <p:extLst>
      <p:ext uri="{BB962C8B-B14F-4D97-AF65-F5344CB8AC3E}">
        <p14:creationId xmlns:p14="http://schemas.microsoft.com/office/powerpoint/2010/main" val="26028742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normAutofit/>
          </a:bodyPr>
          <a:lstStyle>
            <a:lvl1pPr marL="0" indent="0" algn="l">
              <a:buNone/>
              <a:defRPr sz="1200">
                <a:solidFill>
                  <a:schemeClr val="tx1">
                    <a:lumMod val="95000"/>
                    <a:lumOff val="5000"/>
                  </a:schemeClr>
                </a:solidFill>
                <a:latin typeface="Calibri" panose="020F0502020204030204" pitchFamily="34" charset="0"/>
                <a:cs typeface="Calibri" panose="020F050202020403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E2B0BD37-CE2B-4AB1-8EF0-5ACFEFF1C3E9}" type="datetimeFigureOut">
              <a:rPr lang="en-US" smtClean="0"/>
              <a:t>4/5/2024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810E6DB-4131-4765-BE79-34A53A1CDE53}" type="slidenum">
              <a:rPr lang="en-US" smtClean="0"/>
              <a:t>‹#›</a:t>
            </a:fld>
            <a:endParaRPr lang="en-US" dirty="0"/>
          </a:p>
        </p:txBody>
      </p:sp>
    </p:spTree>
    <p:extLst>
      <p:ext uri="{BB962C8B-B14F-4D97-AF65-F5344CB8AC3E}">
        <p14:creationId xmlns:p14="http://schemas.microsoft.com/office/powerpoint/2010/main" val="15097067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2B0BD37-CE2B-4AB1-8EF0-5ACFEFF1C3E9}" type="datetimeFigureOut">
              <a:rPr lang="en-US" smtClean="0"/>
              <a:t>4/5/2024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810E6DB-4131-4765-BE79-34A53A1CDE53}" type="slidenum">
              <a:rPr lang="en-US" smtClean="0"/>
              <a:t>‹#›</a:t>
            </a:fld>
            <a:endParaRPr lang="en-US" dirty="0"/>
          </a:p>
        </p:txBody>
      </p:sp>
    </p:spTree>
    <p:extLst>
      <p:ext uri="{BB962C8B-B14F-4D97-AF65-F5344CB8AC3E}">
        <p14:creationId xmlns:p14="http://schemas.microsoft.com/office/powerpoint/2010/main" val="31887939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2B0BD37-CE2B-4AB1-8EF0-5ACFEFF1C3E9}" type="datetimeFigureOut">
              <a:rPr lang="en-US" smtClean="0"/>
              <a:t>4/5/2024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810E6DB-4131-4765-BE79-34A53A1CDE53}" type="slidenum">
              <a:rPr lang="en-US" smtClean="0"/>
              <a:t>‹#›</a:t>
            </a:fld>
            <a:endParaRPr lang="en-US" dirty="0"/>
          </a:p>
        </p:txBody>
      </p:sp>
    </p:spTree>
    <p:extLst>
      <p:ext uri="{BB962C8B-B14F-4D97-AF65-F5344CB8AC3E}">
        <p14:creationId xmlns:p14="http://schemas.microsoft.com/office/powerpoint/2010/main" val="39978053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2B0BD37-CE2B-4AB1-8EF0-5ACFEFF1C3E9}" type="datetimeFigureOut">
              <a:rPr lang="en-US" smtClean="0"/>
              <a:t>4/5/2024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810E6DB-4131-4765-BE79-34A53A1CDE53}" type="slidenum">
              <a:rPr lang="en-US" smtClean="0"/>
              <a:t>‹#›</a:t>
            </a:fld>
            <a:endParaRPr lang="en-US" dirty="0"/>
          </a:p>
        </p:txBody>
      </p:sp>
    </p:spTree>
    <p:extLst>
      <p:ext uri="{BB962C8B-B14F-4D97-AF65-F5344CB8AC3E}">
        <p14:creationId xmlns:p14="http://schemas.microsoft.com/office/powerpoint/2010/main" val="6101175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B0BD37-CE2B-4AB1-8EF0-5ACFEFF1C3E9}" type="datetimeFigureOut">
              <a:rPr lang="en-US" smtClean="0"/>
              <a:t>4/5/2024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810E6DB-4131-4765-BE79-34A53A1CDE53}" type="slidenum">
              <a:rPr lang="en-US" smtClean="0"/>
              <a:t>‹#›</a:t>
            </a:fld>
            <a:endParaRPr lang="en-US" dirty="0"/>
          </a:p>
        </p:txBody>
      </p:sp>
    </p:spTree>
    <p:extLst>
      <p:ext uri="{BB962C8B-B14F-4D97-AF65-F5344CB8AC3E}">
        <p14:creationId xmlns:p14="http://schemas.microsoft.com/office/powerpoint/2010/main" val="13119883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2B0BD37-CE2B-4AB1-8EF0-5ACFEFF1C3E9}" type="datetimeFigureOut">
              <a:rPr lang="en-US" smtClean="0"/>
              <a:t>4/5/2024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810E6DB-4131-4765-BE79-34A53A1CDE53}" type="slidenum">
              <a:rPr lang="en-US" smtClean="0"/>
              <a:t>‹#›</a:t>
            </a:fld>
            <a:endParaRPr lang="en-US" dirty="0"/>
          </a:p>
        </p:txBody>
      </p:sp>
    </p:spTree>
    <p:extLst>
      <p:ext uri="{BB962C8B-B14F-4D97-AF65-F5344CB8AC3E}">
        <p14:creationId xmlns:p14="http://schemas.microsoft.com/office/powerpoint/2010/main" val="40495192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2B0BD37-CE2B-4AB1-8EF0-5ACFEFF1C3E9}" type="datetimeFigureOut">
              <a:rPr lang="en-US" smtClean="0"/>
              <a:t>4/5/2024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810E6DB-4131-4765-BE79-34A53A1CDE53}" type="slidenum">
              <a:rPr lang="en-US" smtClean="0"/>
              <a:t>‹#›</a:t>
            </a:fld>
            <a:endParaRPr lang="en-US" dirty="0"/>
          </a:p>
        </p:txBody>
      </p:sp>
    </p:spTree>
    <p:extLst>
      <p:ext uri="{BB962C8B-B14F-4D97-AF65-F5344CB8AC3E}">
        <p14:creationId xmlns:p14="http://schemas.microsoft.com/office/powerpoint/2010/main" val="41703712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2B0BD37-CE2B-4AB1-8EF0-5ACFEFF1C3E9}" type="datetimeFigureOut">
              <a:rPr lang="en-US" smtClean="0"/>
              <a:t>4/5/2024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9810E6DB-4131-4765-BE79-34A53A1CDE53}" type="slidenum">
              <a:rPr lang="en-US" smtClean="0"/>
              <a:t>‹#›</a:t>
            </a:fld>
            <a:endParaRPr lang="en-US" dirty="0"/>
          </a:p>
        </p:txBody>
      </p:sp>
    </p:spTree>
    <p:extLst>
      <p:ext uri="{BB962C8B-B14F-4D97-AF65-F5344CB8AC3E}">
        <p14:creationId xmlns:p14="http://schemas.microsoft.com/office/powerpoint/2010/main" val="2016187859"/>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Lst>
  <p:txStyles>
    <p:titleStyle>
      <a:lvl1pPr algn="just" defTabSz="457200" rtl="0" eaLnBrk="1" latinLnBrk="0" hangingPunct="1">
        <a:spcBef>
          <a:spcPct val="0"/>
        </a:spcBef>
        <a:buNone/>
        <a:defRPr sz="3600" kern="1200">
          <a:solidFill>
            <a:schemeClr val="accent1"/>
          </a:solidFill>
          <a:latin typeface="Calibri" panose="020F0502020204030204" pitchFamily="34" charset="0"/>
          <a:ea typeface="+mj-ea"/>
          <a:cs typeface="Calibri" panose="020F050202020403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just" defTabSz="457200" rtl="0" eaLnBrk="1" latinLnBrk="0" hangingPunct="1">
        <a:spcBef>
          <a:spcPts val="1000"/>
        </a:spcBef>
        <a:spcAft>
          <a:spcPts val="0"/>
        </a:spcAft>
        <a:buClr>
          <a:schemeClr val="accent1"/>
        </a:buClr>
        <a:buSzPct val="80000"/>
        <a:buFont typeface="Wingdings 3" charset="2"/>
        <a:buChar char=""/>
        <a:defRPr sz="2000" kern="1200">
          <a:solidFill>
            <a:schemeClr val="tx1">
              <a:lumMod val="95000"/>
              <a:lumOff val="5000"/>
            </a:schemeClr>
          </a:solidFill>
          <a:latin typeface="Calibri" panose="020F0502020204030204" pitchFamily="34" charset="0"/>
          <a:ea typeface="+mn-ea"/>
          <a:cs typeface="Calibri" panose="020F0502020204030204" pitchFamily="34" charset="0"/>
        </a:defRPr>
      </a:lvl1pPr>
      <a:lvl2pPr marL="742950" indent="-285750" algn="just" defTabSz="457200" rtl="0" eaLnBrk="1" latinLnBrk="0" hangingPunct="1">
        <a:spcBef>
          <a:spcPts val="1000"/>
        </a:spcBef>
        <a:spcAft>
          <a:spcPts val="0"/>
        </a:spcAft>
        <a:buClr>
          <a:schemeClr val="accent1"/>
        </a:buClr>
        <a:buSzPct val="80000"/>
        <a:buFont typeface="Wingdings 3" charset="2"/>
        <a:buChar char=""/>
        <a:defRPr sz="2000" kern="1200">
          <a:solidFill>
            <a:schemeClr val="tx1">
              <a:lumMod val="95000"/>
              <a:lumOff val="5000"/>
            </a:schemeClr>
          </a:solidFill>
          <a:latin typeface="Calibri" panose="020F0502020204030204" pitchFamily="34" charset="0"/>
          <a:ea typeface="+mn-ea"/>
          <a:cs typeface="Calibri" panose="020F0502020204030204" pitchFamily="34" charset="0"/>
        </a:defRPr>
      </a:lvl2pPr>
      <a:lvl3pPr marL="1143000" indent="-228600" algn="just" defTabSz="457200" rtl="0" eaLnBrk="1" latinLnBrk="0" hangingPunct="1">
        <a:spcBef>
          <a:spcPts val="1000"/>
        </a:spcBef>
        <a:spcAft>
          <a:spcPts val="0"/>
        </a:spcAft>
        <a:buClr>
          <a:schemeClr val="accent1"/>
        </a:buClr>
        <a:buSzPct val="80000"/>
        <a:buFont typeface="Wingdings 3" charset="2"/>
        <a:buChar char=""/>
        <a:defRPr sz="2000" kern="1200">
          <a:solidFill>
            <a:schemeClr val="tx1">
              <a:lumMod val="95000"/>
              <a:lumOff val="5000"/>
            </a:schemeClr>
          </a:solidFill>
          <a:latin typeface="Calibri" panose="020F0502020204030204" pitchFamily="34" charset="0"/>
          <a:ea typeface="+mn-ea"/>
          <a:cs typeface="Calibri" panose="020F0502020204030204" pitchFamily="34" charset="0"/>
        </a:defRPr>
      </a:lvl3pPr>
      <a:lvl4pPr marL="1600200" indent="-228600" algn="just" defTabSz="457200" rtl="0" eaLnBrk="1" latinLnBrk="0" hangingPunct="1">
        <a:spcBef>
          <a:spcPts val="1000"/>
        </a:spcBef>
        <a:spcAft>
          <a:spcPts val="0"/>
        </a:spcAft>
        <a:buClr>
          <a:schemeClr val="accent1"/>
        </a:buClr>
        <a:buSzPct val="80000"/>
        <a:buFont typeface="Wingdings 3" charset="2"/>
        <a:buChar char=""/>
        <a:defRPr sz="2000" kern="1200">
          <a:solidFill>
            <a:schemeClr val="tx1">
              <a:lumMod val="95000"/>
              <a:lumOff val="5000"/>
            </a:schemeClr>
          </a:solidFill>
          <a:latin typeface="Calibri" panose="020F0502020204030204" pitchFamily="34" charset="0"/>
          <a:ea typeface="+mn-ea"/>
          <a:cs typeface="Calibri" panose="020F0502020204030204" pitchFamily="34" charset="0"/>
        </a:defRPr>
      </a:lvl4pPr>
      <a:lvl5pPr marL="2057400" indent="-228600" algn="just" defTabSz="457200" rtl="0" eaLnBrk="1" latinLnBrk="0" hangingPunct="1">
        <a:spcBef>
          <a:spcPts val="1000"/>
        </a:spcBef>
        <a:spcAft>
          <a:spcPts val="0"/>
        </a:spcAft>
        <a:buClr>
          <a:schemeClr val="accent1"/>
        </a:buClr>
        <a:buSzPct val="80000"/>
        <a:buFont typeface="Wingdings 3" charset="2"/>
        <a:buChar char=""/>
        <a:defRPr sz="2000" kern="1200">
          <a:solidFill>
            <a:schemeClr val="tx1">
              <a:lumMod val="95000"/>
              <a:lumOff val="5000"/>
            </a:schemeClr>
          </a:solidFill>
          <a:latin typeface="Calibri" panose="020F0502020204030204" pitchFamily="34" charset="0"/>
          <a:ea typeface="+mn-ea"/>
          <a:cs typeface="Calibri" panose="020F0502020204030204" pitchFamily="34" charset="0"/>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4.emf"/><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4.emf"/><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9" Type="http://schemas.openxmlformats.org/officeDocument/2006/relationships/image" Target="../media/image5.png"/></Relationships>
</file>

<file path=ppt/slides/_rels/slide1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emf"/></Relationships>
</file>

<file path=ppt/slides/_rels/slide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emf"/><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emf"/><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73A43C-3033-B8A0-F66A-E7722326A266}"/>
              </a:ext>
            </a:extLst>
          </p:cNvPr>
          <p:cNvSpPr>
            <a:spLocks noGrp="1"/>
          </p:cNvSpPr>
          <p:nvPr>
            <p:ph type="ctrTitle"/>
          </p:nvPr>
        </p:nvSpPr>
        <p:spPr>
          <a:xfrm>
            <a:off x="650940" y="1832337"/>
            <a:ext cx="7674913" cy="4349199"/>
          </a:xfrm>
        </p:spPr>
        <p:txBody>
          <a:bodyPr/>
          <a:lstStyle/>
          <a:p>
            <a:pPr algn="l"/>
            <a:r>
              <a:rPr lang="hr-HR" dirty="0" smtClean="0"/>
              <a:t>Internationalization of University of Mostar School of Medicine</a:t>
            </a:r>
            <a:br>
              <a:rPr lang="hr-HR" dirty="0" smtClean="0"/>
            </a:br>
            <a:r>
              <a:rPr lang="hr-HR" dirty="0" smtClean="0"/>
              <a:t/>
            </a:r>
            <a:br>
              <a:rPr lang="hr-HR" dirty="0" smtClean="0"/>
            </a:br>
            <a:r>
              <a:rPr lang="hr-HR" sz="2000" dirty="0" smtClean="0"/>
              <a:t>Ivan Merdžo</a:t>
            </a:r>
            <a:r>
              <a:rPr lang="hr-HR" dirty="0"/>
              <a:t/>
            </a:r>
            <a:br>
              <a:rPr lang="hr-HR" dirty="0"/>
            </a:br>
            <a:endParaRPr lang="en-US" dirty="0"/>
          </a:p>
        </p:txBody>
      </p:sp>
      <p:grpSp>
        <p:nvGrpSpPr>
          <p:cNvPr id="3" name="Group 2"/>
          <p:cNvGrpSpPr/>
          <p:nvPr/>
        </p:nvGrpSpPr>
        <p:grpSpPr>
          <a:xfrm>
            <a:off x="858407" y="6118475"/>
            <a:ext cx="9593694" cy="576000"/>
            <a:chOff x="858407" y="6118475"/>
            <a:chExt cx="9593694" cy="576000"/>
          </a:xfrm>
        </p:grpSpPr>
        <p:pic>
          <p:nvPicPr>
            <p:cNvPr id="4" name="Picture 3"/>
            <p:cNvPicPr>
              <a:picLocks noChangeAspect="1"/>
            </p:cNvPicPr>
            <p:nvPr/>
          </p:nvPicPr>
          <p:blipFill>
            <a:blip r:embed="rId2"/>
            <a:stretch>
              <a:fillRect/>
            </a:stretch>
          </p:blipFill>
          <p:spPr>
            <a:xfrm>
              <a:off x="858407" y="6118475"/>
              <a:ext cx="3835848" cy="576000"/>
            </a:xfrm>
            <a:prstGeom prst="rect">
              <a:avLst/>
            </a:prstGeom>
          </p:spPr>
        </p:pic>
        <p:pic>
          <p:nvPicPr>
            <p:cNvPr id="5" name="Picture 4"/>
            <p:cNvPicPr>
              <a:picLocks noChangeAspect="1"/>
            </p:cNvPicPr>
            <p:nvPr/>
          </p:nvPicPr>
          <p:blipFill>
            <a:blip r:embed="rId3"/>
            <a:stretch>
              <a:fillRect/>
            </a:stretch>
          </p:blipFill>
          <p:spPr>
            <a:xfrm>
              <a:off x="4975668" y="6118475"/>
              <a:ext cx="5476433" cy="576000"/>
            </a:xfrm>
            <a:prstGeom prst="rect">
              <a:avLst/>
            </a:prstGeom>
          </p:spPr>
        </p:pic>
      </p:grpSp>
      <p:pic>
        <p:nvPicPr>
          <p:cNvPr id="6" name="Picture 5"/>
          <p:cNvPicPr>
            <a:picLocks noChangeAspect="1"/>
          </p:cNvPicPr>
          <p:nvPr/>
        </p:nvPicPr>
        <p:blipFill>
          <a:blip r:embed="rId4"/>
          <a:stretch>
            <a:fillRect/>
          </a:stretch>
        </p:blipFill>
        <p:spPr>
          <a:xfrm>
            <a:off x="2947344" y="163103"/>
            <a:ext cx="6297311" cy="1440000"/>
          </a:xfrm>
          <a:prstGeom prst="rect">
            <a:avLst/>
          </a:prstGeom>
        </p:spPr>
      </p:pic>
    </p:spTree>
    <p:extLst>
      <p:ext uri="{BB962C8B-B14F-4D97-AF65-F5344CB8AC3E}">
        <p14:creationId xmlns:p14="http://schemas.microsoft.com/office/powerpoint/2010/main" val="31084338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3A487F2B-382D-BC2B-F5EC-4A07233BE101}"/>
              </a:ext>
            </a:extLst>
          </p:cNvPr>
          <p:cNvSpPr>
            <a:spLocks noGrp="1"/>
          </p:cNvSpPr>
          <p:nvPr>
            <p:ph type="title"/>
          </p:nvPr>
        </p:nvSpPr>
        <p:spPr/>
        <p:txBody>
          <a:bodyPr/>
          <a:lstStyle/>
          <a:p>
            <a:r>
              <a:rPr lang="hr-HR" dirty="0"/>
              <a:t>2nd </a:t>
            </a:r>
            <a:r>
              <a:rPr lang="hr-HR" dirty="0" err="1"/>
              <a:t>year</a:t>
            </a:r>
            <a:r>
              <a:rPr lang="hr-HR" dirty="0"/>
              <a:t> </a:t>
            </a:r>
            <a:r>
              <a:rPr lang="hr-HR" dirty="0" err="1"/>
              <a:t>courses</a:t>
            </a:r>
            <a:endParaRPr lang="hr-HR" dirty="0"/>
          </a:p>
        </p:txBody>
      </p:sp>
      <p:graphicFrame>
        <p:nvGraphicFramePr>
          <p:cNvPr id="4" name="Tablica 4">
            <a:extLst>
              <a:ext uri="{FF2B5EF4-FFF2-40B4-BE49-F238E27FC236}">
                <a16:creationId xmlns:a16="http://schemas.microsoft.com/office/drawing/2014/main" id="{B75B0836-596C-CB7D-5600-D732883969EC}"/>
              </a:ext>
            </a:extLst>
          </p:cNvPr>
          <p:cNvGraphicFramePr>
            <a:graphicFrameLocks noGrp="1"/>
          </p:cNvGraphicFramePr>
          <p:nvPr>
            <p:ph idx="1"/>
            <p:extLst/>
          </p:nvPr>
        </p:nvGraphicFramePr>
        <p:xfrm>
          <a:off x="838200" y="1825625"/>
          <a:ext cx="10515600" cy="2590800"/>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val="2561877319"/>
                    </a:ext>
                  </a:extLst>
                </a:gridCol>
                <a:gridCol w="5257800">
                  <a:extLst>
                    <a:ext uri="{9D8B030D-6E8A-4147-A177-3AD203B41FA5}">
                      <a16:colId xmlns:a16="http://schemas.microsoft.com/office/drawing/2014/main" val="1193421783"/>
                    </a:ext>
                  </a:extLst>
                </a:gridCol>
              </a:tblGrid>
              <a:tr h="370840">
                <a:tc>
                  <a:txBody>
                    <a:bodyPr/>
                    <a:lstStyle/>
                    <a:p>
                      <a:r>
                        <a:rPr lang="hr-HR" dirty="0" err="1"/>
                        <a:t>Winter</a:t>
                      </a:r>
                      <a:r>
                        <a:rPr lang="hr-HR" dirty="0"/>
                        <a:t> </a:t>
                      </a:r>
                      <a:r>
                        <a:rPr lang="hr-HR" dirty="0" err="1"/>
                        <a:t>semester</a:t>
                      </a:r>
                      <a:endParaRPr lang="hr-HR" dirty="0"/>
                    </a:p>
                  </a:txBody>
                  <a:tcPr/>
                </a:tc>
                <a:tc>
                  <a:txBody>
                    <a:bodyPr/>
                    <a:lstStyle/>
                    <a:p>
                      <a:r>
                        <a:rPr lang="hr-HR" dirty="0" err="1"/>
                        <a:t>Summer</a:t>
                      </a:r>
                      <a:r>
                        <a:rPr lang="hr-HR" dirty="0"/>
                        <a:t> </a:t>
                      </a:r>
                      <a:r>
                        <a:rPr lang="hr-HR" dirty="0" err="1"/>
                        <a:t>semester</a:t>
                      </a:r>
                      <a:endParaRPr lang="hr-HR" dirty="0"/>
                    </a:p>
                  </a:txBody>
                  <a:tcPr/>
                </a:tc>
                <a:extLst>
                  <a:ext uri="{0D108BD9-81ED-4DB2-BD59-A6C34878D82A}">
                    <a16:rowId xmlns:a16="http://schemas.microsoft.com/office/drawing/2014/main" val="642790093"/>
                  </a:ext>
                </a:extLst>
              </a:tr>
              <a:tr h="370840">
                <a:tc>
                  <a:txBody>
                    <a:bodyPr/>
                    <a:lstStyle/>
                    <a:p>
                      <a:r>
                        <a:rPr lang="hr-HR" dirty="0" err="1"/>
                        <a:t>Medical</a:t>
                      </a:r>
                      <a:r>
                        <a:rPr lang="hr-HR" dirty="0"/>
                        <a:t> </a:t>
                      </a:r>
                      <a:r>
                        <a:rPr lang="hr-HR" dirty="0" err="1"/>
                        <a:t>Biochemistry</a:t>
                      </a:r>
                      <a:endParaRPr lang="hr-HR" dirty="0"/>
                    </a:p>
                  </a:txBody>
                  <a:tcPr/>
                </a:tc>
                <a:tc>
                  <a:txBody>
                    <a:bodyPr/>
                    <a:lstStyle/>
                    <a:p>
                      <a:r>
                        <a:rPr lang="hr-HR" dirty="0" err="1"/>
                        <a:t>Medical</a:t>
                      </a:r>
                      <a:r>
                        <a:rPr lang="hr-HR" dirty="0"/>
                        <a:t> </a:t>
                      </a:r>
                      <a:r>
                        <a:rPr lang="hr-HR" dirty="0" err="1"/>
                        <a:t>Physiology</a:t>
                      </a:r>
                      <a:endParaRPr lang="hr-HR" dirty="0"/>
                    </a:p>
                  </a:txBody>
                  <a:tcPr/>
                </a:tc>
                <a:extLst>
                  <a:ext uri="{0D108BD9-81ED-4DB2-BD59-A6C34878D82A}">
                    <a16:rowId xmlns:a16="http://schemas.microsoft.com/office/drawing/2014/main" val="1591480707"/>
                  </a:ext>
                </a:extLst>
              </a:tr>
              <a:tr h="370840">
                <a:tc>
                  <a:txBody>
                    <a:bodyPr/>
                    <a:lstStyle/>
                    <a:p>
                      <a:r>
                        <a:rPr lang="hr-HR" dirty="0" err="1"/>
                        <a:t>Medical</a:t>
                      </a:r>
                      <a:r>
                        <a:rPr lang="hr-HR" dirty="0"/>
                        <a:t> </a:t>
                      </a:r>
                      <a:r>
                        <a:rPr lang="hr-HR" dirty="0" err="1"/>
                        <a:t>Genetics</a:t>
                      </a:r>
                      <a:endParaRPr lang="hr-HR" dirty="0"/>
                    </a:p>
                  </a:txBody>
                  <a:tcPr/>
                </a:tc>
                <a:tc>
                  <a:txBody>
                    <a:bodyPr/>
                    <a:lstStyle/>
                    <a:p>
                      <a:r>
                        <a:rPr lang="hr-HR" dirty="0" err="1"/>
                        <a:t>Medical</a:t>
                      </a:r>
                      <a:r>
                        <a:rPr lang="hr-HR" dirty="0"/>
                        <a:t> </a:t>
                      </a:r>
                      <a:r>
                        <a:rPr lang="hr-HR" dirty="0" err="1"/>
                        <a:t>Psychology</a:t>
                      </a:r>
                      <a:endParaRPr lang="hr-HR" dirty="0"/>
                    </a:p>
                  </a:txBody>
                  <a:tcPr/>
                </a:tc>
                <a:extLst>
                  <a:ext uri="{0D108BD9-81ED-4DB2-BD59-A6C34878D82A}">
                    <a16:rowId xmlns:a16="http://schemas.microsoft.com/office/drawing/2014/main" val="95359191"/>
                  </a:ext>
                </a:extLst>
              </a:tr>
              <a:tr h="370840">
                <a:tc>
                  <a:txBody>
                    <a:bodyPr/>
                    <a:lstStyle/>
                    <a:p>
                      <a:r>
                        <a:rPr lang="hr-HR" dirty="0" err="1"/>
                        <a:t>Histology</a:t>
                      </a:r>
                      <a:r>
                        <a:rPr lang="hr-HR" dirty="0"/>
                        <a:t> </a:t>
                      </a:r>
                      <a:r>
                        <a:rPr lang="hr-HR" dirty="0" err="1"/>
                        <a:t>and</a:t>
                      </a:r>
                      <a:r>
                        <a:rPr lang="hr-HR" dirty="0"/>
                        <a:t> </a:t>
                      </a:r>
                      <a:r>
                        <a:rPr lang="hr-HR" dirty="0" err="1"/>
                        <a:t>Embryology</a:t>
                      </a:r>
                      <a:endParaRPr lang="hr-HR" dirty="0"/>
                    </a:p>
                  </a:txBody>
                  <a:tcPr/>
                </a:tc>
                <a:tc>
                  <a:txBody>
                    <a:bodyPr/>
                    <a:lstStyle/>
                    <a:p>
                      <a:r>
                        <a:rPr lang="hr-HR" dirty="0" err="1"/>
                        <a:t>Immunology</a:t>
                      </a:r>
                      <a:r>
                        <a:rPr lang="hr-HR" dirty="0"/>
                        <a:t> </a:t>
                      </a:r>
                    </a:p>
                  </a:txBody>
                  <a:tcPr/>
                </a:tc>
                <a:extLst>
                  <a:ext uri="{0D108BD9-81ED-4DB2-BD59-A6C34878D82A}">
                    <a16:rowId xmlns:a16="http://schemas.microsoft.com/office/drawing/2014/main" val="3396975719"/>
                  </a:ext>
                </a:extLst>
              </a:tr>
              <a:tr h="370840">
                <a:tc>
                  <a:txBody>
                    <a:bodyPr/>
                    <a:lstStyle/>
                    <a:p>
                      <a:r>
                        <a:rPr lang="hr-HR" dirty="0" err="1"/>
                        <a:t>Basic</a:t>
                      </a:r>
                      <a:r>
                        <a:rPr lang="hr-HR" dirty="0"/>
                        <a:t> </a:t>
                      </a:r>
                      <a:r>
                        <a:rPr lang="hr-HR" dirty="0" err="1"/>
                        <a:t>Neuroscience</a:t>
                      </a:r>
                      <a:endParaRPr lang="hr-HR" dirty="0"/>
                    </a:p>
                  </a:txBody>
                  <a:tcPr/>
                </a:tc>
                <a:tc>
                  <a:txBody>
                    <a:bodyPr/>
                    <a:lstStyle/>
                    <a:p>
                      <a:r>
                        <a:rPr lang="hr-HR" dirty="0"/>
                        <a:t>Croatian </a:t>
                      </a:r>
                      <a:r>
                        <a:rPr lang="hr-HR" dirty="0" err="1"/>
                        <a:t>language</a:t>
                      </a:r>
                      <a:endParaRPr lang="hr-HR" dirty="0"/>
                    </a:p>
                  </a:txBody>
                  <a:tcPr/>
                </a:tc>
                <a:extLst>
                  <a:ext uri="{0D108BD9-81ED-4DB2-BD59-A6C34878D82A}">
                    <a16:rowId xmlns:a16="http://schemas.microsoft.com/office/drawing/2014/main" val="3970490969"/>
                  </a:ext>
                </a:extLst>
              </a:tr>
              <a:tr h="2002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r-HR" dirty="0"/>
                        <a:t>SEC 1- </a:t>
                      </a:r>
                      <a:r>
                        <a:rPr lang="hr-HR" dirty="0" err="1"/>
                        <a:t>Small</a:t>
                      </a:r>
                      <a:r>
                        <a:rPr lang="hr-HR" dirty="0"/>
                        <a:t> </a:t>
                      </a:r>
                      <a:r>
                        <a:rPr lang="hr-HR" dirty="0" err="1"/>
                        <a:t>elective</a:t>
                      </a:r>
                      <a:r>
                        <a:rPr lang="hr-HR" dirty="0"/>
                        <a:t> </a:t>
                      </a:r>
                      <a:r>
                        <a:rPr lang="hr-HR" dirty="0" err="1"/>
                        <a:t>course</a:t>
                      </a:r>
                      <a:endParaRPr lang="hr-HR" dirty="0"/>
                    </a:p>
                  </a:txBody>
                  <a:tcPr/>
                </a:tc>
                <a:tc>
                  <a:txBody>
                    <a:bodyPr/>
                    <a:lstStyle/>
                    <a:p>
                      <a:r>
                        <a:rPr lang="hr-HR" dirty="0" err="1"/>
                        <a:t>Physical</a:t>
                      </a:r>
                      <a:r>
                        <a:rPr lang="hr-HR" dirty="0"/>
                        <a:t> </a:t>
                      </a:r>
                      <a:r>
                        <a:rPr lang="hr-HR" dirty="0" err="1"/>
                        <a:t>Education</a:t>
                      </a:r>
                      <a:endParaRPr lang="hr-HR" dirty="0"/>
                    </a:p>
                  </a:txBody>
                  <a:tcPr/>
                </a:tc>
                <a:extLst>
                  <a:ext uri="{0D108BD9-81ED-4DB2-BD59-A6C34878D82A}">
                    <a16:rowId xmlns:a16="http://schemas.microsoft.com/office/drawing/2014/main" val="531488394"/>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r-HR" dirty="0"/>
                        <a:t>SEC 2- </a:t>
                      </a:r>
                      <a:r>
                        <a:rPr lang="hr-HR" dirty="0" err="1"/>
                        <a:t>Small</a:t>
                      </a:r>
                      <a:r>
                        <a:rPr lang="hr-HR" dirty="0"/>
                        <a:t> </a:t>
                      </a:r>
                      <a:r>
                        <a:rPr lang="hr-HR" dirty="0" err="1"/>
                        <a:t>elective</a:t>
                      </a:r>
                      <a:r>
                        <a:rPr lang="hr-HR" dirty="0"/>
                        <a:t> </a:t>
                      </a:r>
                      <a:r>
                        <a:rPr lang="hr-HR" dirty="0" err="1"/>
                        <a:t>course</a:t>
                      </a:r>
                      <a:endParaRPr lang="hr-HR" dirty="0"/>
                    </a:p>
                  </a:txBody>
                  <a:tcPr/>
                </a:tc>
                <a:tc>
                  <a:txBody>
                    <a:bodyPr/>
                    <a:lstStyle/>
                    <a:p>
                      <a:endParaRPr lang="hr-HR" dirty="0"/>
                    </a:p>
                  </a:txBody>
                  <a:tcPr/>
                </a:tc>
                <a:extLst>
                  <a:ext uri="{0D108BD9-81ED-4DB2-BD59-A6C34878D82A}">
                    <a16:rowId xmlns:a16="http://schemas.microsoft.com/office/drawing/2014/main" val="1404344312"/>
                  </a:ext>
                </a:extLst>
              </a:tr>
            </a:tbl>
          </a:graphicData>
        </a:graphic>
      </p:graphicFrame>
      <p:pic>
        <p:nvPicPr>
          <p:cNvPr id="3" name="Slika 2">
            <a:extLst>
              <a:ext uri="{FF2B5EF4-FFF2-40B4-BE49-F238E27FC236}">
                <a16:creationId xmlns:a16="http://schemas.microsoft.com/office/drawing/2014/main" id="{D7458E76-0047-AC0E-FEAE-B0957C879579}"/>
              </a:ext>
            </a:extLst>
          </p:cNvPr>
          <p:cNvPicPr>
            <a:picLocks noChangeAspect="1"/>
          </p:cNvPicPr>
          <p:nvPr/>
        </p:nvPicPr>
        <p:blipFill>
          <a:blip r:embed="rId2"/>
          <a:stretch>
            <a:fillRect/>
          </a:stretch>
        </p:blipFill>
        <p:spPr>
          <a:xfrm>
            <a:off x="0" y="6053925"/>
            <a:ext cx="4755292" cy="877900"/>
          </a:xfrm>
          <a:prstGeom prst="rect">
            <a:avLst/>
          </a:prstGeom>
        </p:spPr>
      </p:pic>
      <p:pic>
        <p:nvPicPr>
          <p:cNvPr id="5" name="Slika 4">
            <a:extLst>
              <a:ext uri="{FF2B5EF4-FFF2-40B4-BE49-F238E27FC236}">
                <a16:creationId xmlns:a16="http://schemas.microsoft.com/office/drawing/2014/main" id="{52355DAB-2E31-5C8F-B621-17B31B5BA57D}"/>
              </a:ext>
            </a:extLst>
          </p:cNvPr>
          <p:cNvPicPr>
            <a:picLocks noChangeAspect="1"/>
          </p:cNvPicPr>
          <p:nvPr/>
        </p:nvPicPr>
        <p:blipFill>
          <a:blip r:embed="rId3"/>
          <a:stretch>
            <a:fillRect/>
          </a:stretch>
        </p:blipFill>
        <p:spPr>
          <a:xfrm>
            <a:off x="10514905" y="6053925"/>
            <a:ext cx="1444877" cy="676715"/>
          </a:xfrm>
          <a:prstGeom prst="rect">
            <a:avLst/>
          </a:prstGeom>
        </p:spPr>
      </p:pic>
    </p:spTree>
    <p:extLst>
      <p:ext uri="{BB962C8B-B14F-4D97-AF65-F5344CB8AC3E}">
        <p14:creationId xmlns:p14="http://schemas.microsoft.com/office/powerpoint/2010/main" val="33065344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553FE50-350A-5D22-5242-CDF6D0E1480D}"/>
              </a:ext>
            </a:extLst>
          </p:cNvPr>
          <p:cNvSpPr>
            <a:spLocks noGrp="1"/>
          </p:cNvSpPr>
          <p:nvPr>
            <p:ph type="title"/>
          </p:nvPr>
        </p:nvSpPr>
        <p:spPr/>
        <p:txBody>
          <a:bodyPr/>
          <a:lstStyle/>
          <a:p>
            <a:r>
              <a:rPr lang="hr-HR" dirty="0"/>
              <a:t>3rd </a:t>
            </a:r>
            <a:r>
              <a:rPr lang="hr-HR" dirty="0" err="1"/>
              <a:t>year</a:t>
            </a:r>
            <a:r>
              <a:rPr lang="hr-HR" dirty="0"/>
              <a:t> </a:t>
            </a:r>
            <a:r>
              <a:rPr lang="hr-HR" dirty="0" err="1"/>
              <a:t>courses</a:t>
            </a:r>
            <a:endParaRPr lang="hr-HR" dirty="0"/>
          </a:p>
        </p:txBody>
      </p:sp>
      <p:graphicFrame>
        <p:nvGraphicFramePr>
          <p:cNvPr id="4" name="Tablica 4">
            <a:extLst>
              <a:ext uri="{FF2B5EF4-FFF2-40B4-BE49-F238E27FC236}">
                <a16:creationId xmlns:a16="http://schemas.microsoft.com/office/drawing/2014/main" id="{33C03198-CD88-90D7-2623-6BD72CEF1F66}"/>
              </a:ext>
            </a:extLst>
          </p:cNvPr>
          <p:cNvGraphicFramePr>
            <a:graphicFrameLocks noGrp="1"/>
          </p:cNvGraphicFramePr>
          <p:nvPr>
            <p:ph idx="1"/>
            <p:extLst/>
          </p:nvPr>
        </p:nvGraphicFramePr>
        <p:xfrm>
          <a:off x="838200" y="1825625"/>
          <a:ext cx="10515600" cy="2956560"/>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val="993221989"/>
                    </a:ext>
                  </a:extLst>
                </a:gridCol>
                <a:gridCol w="5257800">
                  <a:extLst>
                    <a:ext uri="{9D8B030D-6E8A-4147-A177-3AD203B41FA5}">
                      <a16:colId xmlns:a16="http://schemas.microsoft.com/office/drawing/2014/main" val="1821860506"/>
                    </a:ext>
                  </a:extLst>
                </a:gridCol>
              </a:tblGrid>
              <a:tr h="370840">
                <a:tc>
                  <a:txBody>
                    <a:bodyPr/>
                    <a:lstStyle/>
                    <a:p>
                      <a:r>
                        <a:rPr lang="hr-HR" dirty="0" err="1"/>
                        <a:t>Winter</a:t>
                      </a:r>
                      <a:r>
                        <a:rPr lang="hr-HR" dirty="0"/>
                        <a:t> </a:t>
                      </a:r>
                      <a:r>
                        <a:rPr lang="hr-HR" dirty="0" err="1"/>
                        <a:t>semester</a:t>
                      </a:r>
                      <a:endParaRPr lang="hr-HR" dirty="0"/>
                    </a:p>
                  </a:txBody>
                  <a:tcPr/>
                </a:tc>
                <a:tc>
                  <a:txBody>
                    <a:bodyPr/>
                    <a:lstStyle/>
                    <a:p>
                      <a:r>
                        <a:rPr lang="hr-HR" dirty="0" err="1"/>
                        <a:t>Summer</a:t>
                      </a:r>
                      <a:r>
                        <a:rPr lang="hr-HR" dirty="0"/>
                        <a:t> </a:t>
                      </a:r>
                      <a:r>
                        <a:rPr lang="hr-HR" dirty="0" err="1"/>
                        <a:t>semester</a:t>
                      </a:r>
                      <a:endParaRPr lang="hr-HR" dirty="0"/>
                    </a:p>
                  </a:txBody>
                  <a:tcPr/>
                </a:tc>
                <a:extLst>
                  <a:ext uri="{0D108BD9-81ED-4DB2-BD59-A6C34878D82A}">
                    <a16:rowId xmlns:a16="http://schemas.microsoft.com/office/drawing/2014/main" val="790660477"/>
                  </a:ext>
                </a:extLst>
              </a:tr>
              <a:tr h="370840">
                <a:tc>
                  <a:txBody>
                    <a:bodyPr/>
                    <a:lstStyle/>
                    <a:p>
                      <a:r>
                        <a:rPr lang="hr-HR" dirty="0" err="1"/>
                        <a:t>Pathology</a:t>
                      </a:r>
                      <a:endParaRPr lang="hr-HR" dirty="0"/>
                    </a:p>
                  </a:txBody>
                  <a:tcPr/>
                </a:tc>
                <a:tc>
                  <a:txBody>
                    <a:bodyPr/>
                    <a:lstStyle/>
                    <a:p>
                      <a:r>
                        <a:rPr lang="hr-HR" dirty="0" err="1"/>
                        <a:t>Medical</a:t>
                      </a:r>
                      <a:r>
                        <a:rPr lang="hr-HR" dirty="0"/>
                        <a:t> </a:t>
                      </a:r>
                      <a:r>
                        <a:rPr lang="hr-HR" dirty="0" err="1"/>
                        <a:t>microbiology</a:t>
                      </a:r>
                      <a:r>
                        <a:rPr lang="hr-HR" dirty="0"/>
                        <a:t> </a:t>
                      </a:r>
                      <a:r>
                        <a:rPr lang="hr-HR" dirty="0" err="1"/>
                        <a:t>and</a:t>
                      </a:r>
                      <a:r>
                        <a:rPr lang="hr-HR" dirty="0"/>
                        <a:t> </a:t>
                      </a:r>
                      <a:r>
                        <a:rPr lang="hr-HR" dirty="0" err="1"/>
                        <a:t>parasitlogy</a:t>
                      </a:r>
                      <a:endParaRPr lang="hr-HR" dirty="0"/>
                    </a:p>
                  </a:txBody>
                  <a:tcPr/>
                </a:tc>
                <a:extLst>
                  <a:ext uri="{0D108BD9-81ED-4DB2-BD59-A6C34878D82A}">
                    <a16:rowId xmlns:a16="http://schemas.microsoft.com/office/drawing/2014/main" val="2984992683"/>
                  </a:ext>
                </a:extLst>
              </a:tr>
              <a:tr h="370840">
                <a:tc>
                  <a:txBody>
                    <a:bodyPr/>
                    <a:lstStyle/>
                    <a:p>
                      <a:r>
                        <a:rPr lang="hr-HR" dirty="0" err="1"/>
                        <a:t>Pathophysiology</a:t>
                      </a:r>
                      <a:endParaRPr lang="hr-HR" dirty="0"/>
                    </a:p>
                  </a:txBody>
                  <a:tcPr/>
                </a:tc>
                <a:tc>
                  <a:txBody>
                    <a:bodyPr/>
                    <a:lstStyle/>
                    <a:p>
                      <a:r>
                        <a:rPr lang="hr-HR" dirty="0" err="1"/>
                        <a:t>Pharmacology</a:t>
                      </a:r>
                      <a:endParaRPr lang="hr-HR" dirty="0"/>
                    </a:p>
                  </a:txBody>
                  <a:tcPr/>
                </a:tc>
                <a:extLst>
                  <a:ext uri="{0D108BD9-81ED-4DB2-BD59-A6C34878D82A}">
                    <a16:rowId xmlns:a16="http://schemas.microsoft.com/office/drawing/2014/main" val="3057788720"/>
                  </a:ext>
                </a:extLst>
              </a:tr>
              <a:tr h="370840">
                <a:tc>
                  <a:txBody>
                    <a:bodyPr/>
                    <a:lstStyle/>
                    <a:p>
                      <a:endParaRPr lang="hr-HR" dirty="0"/>
                    </a:p>
                  </a:txBody>
                  <a:tcPr/>
                </a:tc>
                <a:tc>
                  <a:txBody>
                    <a:bodyPr/>
                    <a:lstStyle/>
                    <a:p>
                      <a:r>
                        <a:rPr lang="hr-HR" dirty="0" err="1"/>
                        <a:t>Clinical</a:t>
                      </a:r>
                      <a:r>
                        <a:rPr lang="hr-HR" dirty="0"/>
                        <a:t> </a:t>
                      </a:r>
                      <a:r>
                        <a:rPr lang="hr-HR" dirty="0" err="1"/>
                        <a:t>Propedeutics</a:t>
                      </a:r>
                      <a:endParaRPr lang="hr-HR" dirty="0"/>
                    </a:p>
                  </a:txBody>
                  <a:tcPr/>
                </a:tc>
                <a:extLst>
                  <a:ext uri="{0D108BD9-81ED-4DB2-BD59-A6C34878D82A}">
                    <a16:rowId xmlns:a16="http://schemas.microsoft.com/office/drawing/2014/main" val="115512384"/>
                  </a:ext>
                </a:extLst>
              </a:tr>
              <a:tr h="0">
                <a:tc>
                  <a:txBody>
                    <a:bodyPr/>
                    <a:lstStyle/>
                    <a:p>
                      <a:endParaRPr lang="hr-H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r-HR" dirty="0"/>
                        <a:t>SEC 1- </a:t>
                      </a:r>
                      <a:r>
                        <a:rPr lang="hr-HR" dirty="0" err="1"/>
                        <a:t>Small</a:t>
                      </a:r>
                      <a:r>
                        <a:rPr lang="hr-HR" dirty="0"/>
                        <a:t> </a:t>
                      </a:r>
                      <a:r>
                        <a:rPr lang="hr-HR" dirty="0" err="1"/>
                        <a:t>elective</a:t>
                      </a:r>
                      <a:r>
                        <a:rPr lang="hr-HR" dirty="0"/>
                        <a:t> </a:t>
                      </a:r>
                      <a:r>
                        <a:rPr lang="hr-HR" dirty="0" err="1"/>
                        <a:t>course</a:t>
                      </a:r>
                      <a:endParaRPr lang="hr-HR" dirty="0"/>
                    </a:p>
                  </a:txBody>
                  <a:tcPr/>
                </a:tc>
                <a:extLst>
                  <a:ext uri="{0D108BD9-81ED-4DB2-BD59-A6C34878D82A}">
                    <a16:rowId xmlns:a16="http://schemas.microsoft.com/office/drawing/2014/main" val="1442103861"/>
                  </a:ext>
                </a:extLst>
              </a:tr>
              <a:tr h="224299">
                <a:tc>
                  <a:txBody>
                    <a:bodyPr/>
                    <a:lstStyle/>
                    <a:p>
                      <a:endParaRPr lang="hr-H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r-HR" dirty="0"/>
                        <a:t>SEC 2- </a:t>
                      </a:r>
                      <a:r>
                        <a:rPr lang="hr-HR" dirty="0" err="1"/>
                        <a:t>Small</a:t>
                      </a:r>
                      <a:r>
                        <a:rPr lang="hr-HR" dirty="0"/>
                        <a:t> </a:t>
                      </a:r>
                      <a:r>
                        <a:rPr lang="hr-HR" dirty="0" err="1"/>
                        <a:t>elective</a:t>
                      </a:r>
                      <a:r>
                        <a:rPr lang="hr-HR" dirty="0"/>
                        <a:t> </a:t>
                      </a:r>
                      <a:r>
                        <a:rPr lang="hr-HR" dirty="0" err="1"/>
                        <a:t>course</a:t>
                      </a:r>
                      <a:endParaRPr lang="hr-HR" dirty="0"/>
                    </a:p>
                  </a:txBody>
                  <a:tcPr/>
                </a:tc>
                <a:extLst>
                  <a:ext uri="{0D108BD9-81ED-4DB2-BD59-A6C34878D82A}">
                    <a16:rowId xmlns:a16="http://schemas.microsoft.com/office/drawing/2014/main" val="3356339277"/>
                  </a:ext>
                </a:extLst>
              </a:tr>
              <a:tr h="370840">
                <a:tc>
                  <a:txBody>
                    <a:bodyPr/>
                    <a:lstStyle/>
                    <a:p>
                      <a:endParaRPr lang="hr-HR"/>
                    </a:p>
                  </a:txBody>
                  <a:tcPr/>
                </a:tc>
                <a:tc>
                  <a:txBody>
                    <a:bodyPr/>
                    <a:lstStyle/>
                    <a:p>
                      <a:r>
                        <a:rPr lang="hr-HR" dirty="0" err="1"/>
                        <a:t>Personalised</a:t>
                      </a:r>
                      <a:r>
                        <a:rPr lang="hr-HR" dirty="0"/>
                        <a:t> medicine </a:t>
                      </a:r>
                      <a:r>
                        <a:rPr lang="hr-HR" dirty="0" err="1"/>
                        <a:t>and</a:t>
                      </a:r>
                      <a:r>
                        <a:rPr lang="hr-HR" dirty="0"/>
                        <a:t> </a:t>
                      </a:r>
                      <a:r>
                        <a:rPr lang="hr-HR" dirty="0" err="1"/>
                        <a:t>Biotechnology</a:t>
                      </a:r>
                      <a:endParaRPr lang="hr-HR" dirty="0"/>
                    </a:p>
                  </a:txBody>
                  <a:tcPr/>
                </a:tc>
                <a:extLst>
                  <a:ext uri="{0D108BD9-81ED-4DB2-BD59-A6C34878D82A}">
                    <a16:rowId xmlns:a16="http://schemas.microsoft.com/office/drawing/2014/main" val="2806175581"/>
                  </a:ext>
                </a:extLst>
              </a:tr>
              <a:tr h="370840">
                <a:tc>
                  <a:txBody>
                    <a:bodyPr/>
                    <a:lstStyle/>
                    <a:p>
                      <a:endParaRPr lang="hr-HR"/>
                    </a:p>
                  </a:txBody>
                  <a:tcPr/>
                </a:tc>
                <a:tc>
                  <a:txBody>
                    <a:bodyPr/>
                    <a:lstStyle/>
                    <a:p>
                      <a:r>
                        <a:rPr lang="en-US" dirty="0"/>
                        <a:t>Social Medicine and Health Management</a:t>
                      </a:r>
                      <a:endParaRPr lang="hr-HR" dirty="0"/>
                    </a:p>
                  </a:txBody>
                  <a:tcPr/>
                </a:tc>
                <a:extLst>
                  <a:ext uri="{0D108BD9-81ED-4DB2-BD59-A6C34878D82A}">
                    <a16:rowId xmlns:a16="http://schemas.microsoft.com/office/drawing/2014/main" val="253152873"/>
                  </a:ext>
                </a:extLst>
              </a:tr>
            </a:tbl>
          </a:graphicData>
        </a:graphic>
      </p:graphicFrame>
      <p:pic>
        <p:nvPicPr>
          <p:cNvPr id="3" name="Slika 2">
            <a:extLst>
              <a:ext uri="{FF2B5EF4-FFF2-40B4-BE49-F238E27FC236}">
                <a16:creationId xmlns:a16="http://schemas.microsoft.com/office/drawing/2014/main" id="{16353037-E26D-2A29-5B70-2B76149E2E7C}"/>
              </a:ext>
            </a:extLst>
          </p:cNvPr>
          <p:cNvPicPr>
            <a:picLocks noChangeAspect="1"/>
          </p:cNvPicPr>
          <p:nvPr/>
        </p:nvPicPr>
        <p:blipFill>
          <a:blip r:embed="rId2"/>
          <a:stretch>
            <a:fillRect/>
          </a:stretch>
        </p:blipFill>
        <p:spPr>
          <a:xfrm>
            <a:off x="60754" y="5958534"/>
            <a:ext cx="4755292" cy="877900"/>
          </a:xfrm>
          <a:prstGeom prst="rect">
            <a:avLst/>
          </a:prstGeom>
        </p:spPr>
      </p:pic>
      <p:pic>
        <p:nvPicPr>
          <p:cNvPr id="5" name="Slika 4">
            <a:extLst>
              <a:ext uri="{FF2B5EF4-FFF2-40B4-BE49-F238E27FC236}">
                <a16:creationId xmlns:a16="http://schemas.microsoft.com/office/drawing/2014/main" id="{B056A132-5268-D0FF-E855-2CF55823077A}"/>
              </a:ext>
            </a:extLst>
          </p:cNvPr>
          <p:cNvPicPr>
            <a:picLocks noChangeAspect="1"/>
          </p:cNvPicPr>
          <p:nvPr/>
        </p:nvPicPr>
        <p:blipFill>
          <a:blip r:embed="rId3"/>
          <a:stretch>
            <a:fillRect/>
          </a:stretch>
        </p:blipFill>
        <p:spPr>
          <a:xfrm>
            <a:off x="10686369" y="6059126"/>
            <a:ext cx="1444877" cy="676715"/>
          </a:xfrm>
          <a:prstGeom prst="rect">
            <a:avLst/>
          </a:prstGeom>
        </p:spPr>
      </p:pic>
    </p:spTree>
    <p:extLst>
      <p:ext uri="{BB962C8B-B14F-4D97-AF65-F5344CB8AC3E}">
        <p14:creationId xmlns:p14="http://schemas.microsoft.com/office/powerpoint/2010/main" val="11786446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2BA7235A-2BD9-818D-BB20-086B5C105115}"/>
              </a:ext>
            </a:extLst>
          </p:cNvPr>
          <p:cNvSpPr>
            <a:spLocks noGrp="1"/>
          </p:cNvSpPr>
          <p:nvPr>
            <p:ph type="title"/>
          </p:nvPr>
        </p:nvSpPr>
        <p:spPr/>
        <p:txBody>
          <a:bodyPr/>
          <a:lstStyle/>
          <a:p>
            <a:r>
              <a:rPr lang="hr-HR" dirty="0"/>
              <a:t>4th </a:t>
            </a:r>
            <a:r>
              <a:rPr lang="hr-HR" dirty="0" err="1"/>
              <a:t>year</a:t>
            </a:r>
            <a:r>
              <a:rPr lang="hr-HR" dirty="0"/>
              <a:t> </a:t>
            </a:r>
            <a:r>
              <a:rPr lang="hr-HR" dirty="0" err="1"/>
              <a:t>courses</a:t>
            </a:r>
            <a:endParaRPr lang="hr-HR" dirty="0"/>
          </a:p>
        </p:txBody>
      </p:sp>
      <p:graphicFrame>
        <p:nvGraphicFramePr>
          <p:cNvPr id="4" name="Tablica 4">
            <a:extLst>
              <a:ext uri="{FF2B5EF4-FFF2-40B4-BE49-F238E27FC236}">
                <a16:creationId xmlns:a16="http://schemas.microsoft.com/office/drawing/2014/main" id="{877B6CFA-4E75-1076-ABB7-4B5EDA3B40BE}"/>
              </a:ext>
            </a:extLst>
          </p:cNvPr>
          <p:cNvGraphicFramePr>
            <a:graphicFrameLocks noGrp="1"/>
          </p:cNvGraphicFramePr>
          <p:nvPr>
            <p:ph idx="1"/>
            <p:extLst/>
          </p:nvPr>
        </p:nvGraphicFramePr>
        <p:xfrm>
          <a:off x="838200" y="1825625"/>
          <a:ext cx="10515600" cy="2966720"/>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val="4203543237"/>
                    </a:ext>
                  </a:extLst>
                </a:gridCol>
                <a:gridCol w="5257800">
                  <a:extLst>
                    <a:ext uri="{9D8B030D-6E8A-4147-A177-3AD203B41FA5}">
                      <a16:colId xmlns:a16="http://schemas.microsoft.com/office/drawing/2014/main" val="2210397049"/>
                    </a:ext>
                  </a:extLst>
                </a:gridCol>
              </a:tblGrid>
              <a:tr h="370840">
                <a:tc>
                  <a:txBody>
                    <a:bodyPr/>
                    <a:lstStyle/>
                    <a:p>
                      <a:r>
                        <a:rPr lang="hr-HR" dirty="0" err="1"/>
                        <a:t>Winter</a:t>
                      </a:r>
                      <a:r>
                        <a:rPr lang="hr-HR" dirty="0"/>
                        <a:t> </a:t>
                      </a:r>
                      <a:r>
                        <a:rPr lang="hr-HR" dirty="0" err="1"/>
                        <a:t>semester</a:t>
                      </a:r>
                      <a:endParaRPr lang="hr-HR" dirty="0"/>
                    </a:p>
                  </a:txBody>
                  <a:tcPr/>
                </a:tc>
                <a:tc>
                  <a:txBody>
                    <a:bodyPr/>
                    <a:lstStyle/>
                    <a:p>
                      <a:r>
                        <a:rPr lang="hr-HR" dirty="0" err="1"/>
                        <a:t>Summer</a:t>
                      </a:r>
                      <a:r>
                        <a:rPr lang="hr-HR" dirty="0"/>
                        <a:t> </a:t>
                      </a:r>
                      <a:r>
                        <a:rPr lang="hr-HR" dirty="0" err="1"/>
                        <a:t>semester</a:t>
                      </a:r>
                      <a:endParaRPr lang="hr-HR" dirty="0"/>
                    </a:p>
                  </a:txBody>
                  <a:tcPr/>
                </a:tc>
                <a:extLst>
                  <a:ext uri="{0D108BD9-81ED-4DB2-BD59-A6C34878D82A}">
                    <a16:rowId xmlns:a16="http://schemas.microsoft.com/office/drawing/2014/main" val="2568866830"/>
                  </a:ext>
                </a:extLst>
              </a:tr>
              <a:tr h="370840">
                <a:tc>
                  <a:txBody>
                    <a:bodyPr/>
                    <a:lstStyle/>
                    <a:p>
                      <a:r>
                        <a:rPr lang="hr-HR" dirty="0" err="1"/>
                        <a:t>Neurology</a:t>
                      </a:r>
                      <a:endParaRPr lang="hr-HR" dirty="0"/>
                    </a:p>
                  </a:txBody>
                  <a:tcPr/>
                </a:tc>
                <a:tc>
                  <a:txBody>
                    <a:bodyPr/>
                    <a:lstStyle/>
                    <a:p>
                      <a:r>
                        <a:rPr lang="hr-HR" dirty="0" err="1"/>
                        <a:t>Infectology</a:t>
                      </a:r>
                      <a:endParaRPr lang="hr-HR" dirty="0"/>
                    </a:p>
                  </a:txBody>
                  <a:tcPr/>
                </a:tc>
                <a:extLst>
                  <a:ext uri="{0D108BD9-81ED-4DB2-BD59-A6C34878D82A}">
                    <a16:rowId xmlns:a16="http://schemas.microsoft.com/office/drawing/2014/main" val="1015157996"/>
                  </a:ext>
                </a:extLst>
              </a:tr>
              <a:tr h="370840">
                <a:tc>
                  <a:txBody>
                    <a:bodyPr/>
                    <a:lstStyle/>
                    <a:p>
                      <a:r>
                        <a:rPr lang="hr-HR" dirty="0" err="1"/>
                        <a:t>Dermatovenerolog</a:t>
                      </a:r>
                      <a:endParaRPr lang="hr-HR" dirty="0"/>
                    </a:p>
                  </a:txBody>
                  <a:tcPr/>
                </a:tc>
                <a:tc>
                  <a:txBody>
                    <a:bodyPr/>
                    <a:lstStyle/>
                    <a:p>
                      <a:r>
                        <a:rPr lang="hr-HR" dirty="0" err="1"/>
                        <a:t>Internal</a:t>
                      </a:r>
                      <a:r>
                        <a:rPr lang="hr-HR" dirty="0"/>
                        <a:t> Medicine</a:t>
                      </a:r>
                    </a:p>
                  </a:txBody>
                  <a:tcPr/>
                </a:tc>
                <a:extLst>
                  <a:ext uri="{0D108BD9-81ED-4DB2-BD59-A6C34878D82A}">
                    <a16:rowId xmlns:a16="http://schemas.microsoft.com/office/drawing/2014/main" val="3131587038"/>
                  </a:ext>
                </a:extLst>
              </a:tr>
              <a:tr h="370840">
                <a:tc>
                  <a:txBody>
                    <a:bodyPr/>
                    <a:lstStyle/>
                    <a:p>
                      <a:r>
                        <a:rPr lang="en-US" dirty="0"/>
                        <a:t>Anesthesiology and Intensive Care Medicine</a:t>
                      </a:r>
                    </a:p>
                  </a:txBody>
                  <a:tcPr/>
                </a:tc>
                <a:tc>
                  <a:txBody>
                    <a:bodyPr/>
                    <a:lstStyle/>
                    <a:p>
                      <a:r>
                        <a:rPr lang="en-US" dirty="0"/>
                        <a:t>SEC 1- Small elective course</a:t>
                      </a:r>
                    </a:p>
                  </a:txBody>
                  <a:tcPr/>
                </a:tc>
                <a:extLst>
                  <a:ext uri="{0D108BD9-81ED-4DB2-BD59-A6C34878D82A}">
                    <a16:rowId xmlns:a16="http://schemas.microsoft.com/office/drawing/2014/main" val="4081934649"/>
                  </a:ext>
                </a:extLst>
              </a:tr>
              <a:tr h="370840">
                <a:tc>
                  <a:txBody>
                    <a:bodyPr/>
                    <a:lstStyle/>
                    <a:p>
                      <a:r>
                        <a:rPr lang="hr-HR" dirty="0" err="1"/>
                        <a:t>Radiology</a:t>
                      </a:r>
                      <a:endParaRPr lang="hr-HR" dirty="0"/>
                    </a:p>
                  </a:txBody>
                  <a:tcPr/>
                </a:tc>
                <a:tc>
                  <a:txBody>
                    <a:bodyPr/>
                    <a:lstStyle/>
                    <a:p>
                      <a:r>
                        <a:rPr lang="en-US" dirty="0"/>
                        <a:t>SEC </a:t>
                      </a:r>
                      <a:r>
                        <a:rPr lang="hr-HR" dirty="0"/>
                        <a:t>2</a:t>
                      </a:r>
                      <a:r>
                        <a:rPr lang="en-US" dirty="0"/>
                        <a:t>- Small elective course</a:t>
                      </a:r>
                    </a:p>
                  </a:txBody>
                  <a:tcPr/>
                </a:tc>
                <a:extLst>
                  <a:ext uri="{0D108BD9-81ED-4DB2-BD59-A6C34878D82A}">
                    <a16:rowId xmlns:a16="http://schemas.microsoft.com/office/drawing/2014/main" val="1425941594"/>
                  </a:ext>
                </a:extLst>
              </a:tr>
              <a:tr h="370840">
                <a:tc>
                  <a:txBody>
                    <a:bodyPr/>
                    <a:lstStyle/>
                    <a:p>
                      <a:r>
                        <a:rPr lang="hr-HR" dirty="0" err="1"/>
                        <a:t>Psychiatry</a:t>
                      </a:r>
                      <a:endParaRPr lang="hr-HR" dirty="0"/>
                    </a:p>
                  </a:txBody>
                  <a:tcPr/>
                </a:tc>
                <a:tc>
                  <a:txBody>
                    <a:bodyPr/>
                    <a:lstStyle/>
                    <a:p>
                      <a:endParaRPr lang="hr-HR"/>
                    </a:p>
                  </a:txBody>
                  <a:tcPr/>
                </a:tc>
                <a:extLst>
                  <a:ext uri="{0D108BD9-81ED-4DB2-BD59-A6C34878D82A}">
                    <a16:rowId xmlns:a16="http://schemas.microsoft.com/office/drawing/2014/main" val="3279275750"/>
                  </a:ext>
                </a:extLst>
              </a:tr>
              <a:tr h="370840">
                <a:tc>
                  <a:txBody>
                    <a:bodyPr/>
                    <a:lstStyle/>
                    <a:p>
                      <a:r>
                        <a:rPr lang="hr-HR" dirty="0" err="1"/>
                        <a:t>Nuclear</a:t>
                      </a:r>
                      <a:r>
                        <a:rPr lang="hr-HR" dirty="0"/>
                        <a:t> Medicine</a:t>
                      </a:r>
                    </a:p>
                  </a:txBody>
                  <a:tcPr/>
                </a:tc>
                <a:tc>
                  <a:txBody>
                    <a:bodyPr/>
                    <a:lstStyle/>
                    <a:p>
                      <a:endParaRPr lang="hr-HR"/>
                    </a:p>
                  </a:txBody>
                  <a:tcPr/>
                </a:tc>
                <a:extLst>
                  <a:ext uri="{0D108BD9-81ED-4DB2-BD59-A6C34878D82A}">
                    <a16:rowId xmlns:a16="http://schemas.microsoft.com/office/drawing/2014/main" val="611351549"/>
                  </a:ext>
                </a:extLst>
              </a:tr>
              <a:tr h="370840">
                <a:tc>
                  <a:txBody>
                    <a:bodyPr/>
                    <a:lstStyle/>
                    <a:p>
                      <a:endParaRPr lang="hr-HR" dirty="0"/>
                    </a:p>
                  </a:txBody>
                  <a:tcPr/>
                </a:tc>
                <a:tc>
                  <a:txBody>
                    <a:bodyPr/>
                    <a:lstStyle/>
                    <a:p>
                      <a:endParaRPr lang="hr-HR" dirty="0"/>
                    </a:p>
                  </a:txBody>
                  <a:tcPr/>
                </a:tc>
                <a:extLst>
                  <a:ext uri="{0D108BD9-81ED-4DB2-BD59-A6C34878D82A}">
                    <a16:rowId xmlns:a16="http://schemas.microsoft.com/office/drawing/2014/main" val="1405806358"/>
                  </a:ext>
                </a:extLst>
              </a:tr>
            </a:tbl>
          </a:graphicData>
        </a:graphic>
      </p:graphicFrame>
      <p:pic>
        <p:nvPicPr>
          <p:cNvPr id="3" name="Slika 2">
            <a:extLst>
              <a:ext uri="{FF2B5EF4-FFF2-40B4-BE49-F238E27FC236}">
                <a16:creationId xmlns:a16="http://schemas.microsoft.com/office/drawing/2014/main" id="{7B87900F-62FE-3831-8EF8-C62AA6A8E914}"/>
              </a:ext>
            </a:extLst>
          </p:cNvPr>
          <p:cNvPicPr>
            <a:picLocks noChangeAspect="1"/>
          </p:cNvPicPr>
          <p:nvPr/>
        </p:nvPicPr>
        <p:blipFill>
          <a:blip r:embed="rId2"/>
          <a:stretch>
            <a:fillRect/>
          </a:stretch>
        </p:blipFill>
        <p:spPr>
          <a:xfrm>
            <a:off x="0" y="5980100"/>
            <a:ext cx="4755292" cy="877900"/>
          </a:xfrm>
          <a:prstGeom prst="rect">
            <a:avLst/>
          </a:prstGeom>
        </p:spPr>
      </p:pic>
      <p:pic>
        <p:nvPicPr>
          <p:cNvPr id="5" name="Slika 4">
            <a:extLst>
              <a:ext uri="{FF2B5EF4-FFF2-40B4-BE49-F238E27FC236}">
                <a16:creationId xmlns:a16="http://schemas.microsoft.com/office/drawing/2014/main" id="{CBA88032-4861-37A8-C10D-699D35E6C26E}"/>
              </a:ext>
            </a:extLst>
          </p:cNvPr>
          <p:cNvPicPr>
            <a:picLocks noChangeAspect="1"/>
          </p:cNvPicPr>
          <p:nvPr/>
        </p:nvPicPr>
        <p:blipFill>
          <a:blip r:embed="rId3"/>
          <a:stretch>
            <a:fillRect/>
          </a:stretch>
        </p:blipFill>
        <p:spPr>
          <a:xfrm>
            <a:off x="10454520" y="6080692"/>
            <a:ext cx="1444877" cy="676715"/>
          </a:xfrm>
          <a:prstGeom prst="rect">
            <a:avLst/>
          </a:prstGeom>
        </p:spPr>
      </p:pic>
    </p:spTree>
    <p:extLst>
      <p:ext uri="{BB962C8B-B14F-4D97-AF65-F5344CB8AC3E}">
        <p14:creationId xmlns:p14="http://schemas.microsoft.com/office/powerpoint/2010/main" val="19099195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3C76ECCD-B98B-DBC8-F7C2-D4A7A38413D9}"/>
              </a:ext>
            </a:extLst>
          </p:cNvPr>
          <p:cNvSpPr>
            <a:spLocks noGrp="1"/>
          </p:cNvSpPr>
          <p:nvPr>
            <p:ph type="title"/>
          </p:nvPr>
        </p:nvSpPr>
        <p:spPr/>
        <p:txBody>
          <a:bodyPr/>
          <a:lstStyle/>
          <a:p>
            <a:r>
              <a:rPr lang="hr-HR" dirty="0"/>
              <a:t>5th </a:t>
            </a:r>
            <a:r>
              <a:rPr lang="hr-HR" dirty="0" err="1"/>
              <a:t>year</a:t>
            </a:r>
            <a:r>
              <a:rPr lang="hr-HR" dirty="0"/>
              <a:t> </a:t>
            </a:r>
            <a:r>
              <a:rPr lang="hr-HR" dirty="0" err="1"/>
              <a:t>courses</a:t>
            </a:r>
            <a:endParaRPr lang="hr-HR" dirty="0"/>
          </a:p>
        </p:txBody>
      </p:sp>
      <p:graphicFrame>
        <p:nvGraphicFramePr>
          <p:cNvPr id="4" name="Tablica 4">
            <a:extLst>
              <a:ext uri="{FF2B5EF4-FFF2-40B4-BE49-F238E27FC236}">
                <a16:creationId xmlns:a16="http://schemas.microsoft.com/office/drawing/2014/main" id="{6CA98DDE-881E-901D-0A16-9AFD26902A40}"/>
              </a:ext>
            </a:extLst>
          </p:cNvPr>
          <p:cNvGraphicFramePr>
            <a:graphicFrameLocks noGrp="1"/>
          </p:cNvGraphicFramePr>
          <p:nvPr>
            <p:ph idx="1"/>
            <p:extLst/>
          </p:nvPr>
        </p:nvGraphicFramePr>
        <p:xfrm>
          <a:off x="838200" y="1825625"/>
          <a:ext cx="10515600" cy="3708400"/>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val="2760313695"/>
                    </a:ext>
                  </a:extLst>
                </a:gridCol>
                <a:gridCol w="5257800">
                  <a:extLst>
                    <a:ext uri="{9D8B030D-6E8A-4147-A177-3AD203B41FA5}">
                      <a16:colId xmlns:a16="http://schemas.microsoft.com/office/drawing/2014/main" val="4011264647"/>
                    </a:ext>
                  </a:extLst>
                </a:gridCol>
              </a:tblGrid>
              <a:tr h="370840">
                <a:tc>
                  <a:txBody>
                    <a:bodyPr/>
                    <a:lstStyle/>
                    <a:p>
                      <a:r>
                        <a:rPr lang="hr-HR" dirty="0" err="1"/>
                        <a:t>Winter</a:t>
                      </a:r>
                      <a:r>
                        <a:rPr lang="hr-HR" dirty="0"/>
                        <a:t> </a:t>
                      </a:r>
                      <a:r>
                        <a:rPr lang="hr-HR" dirty="0" err="1"/>
                        <a:t>semester</a:t>
                      </a:r>
                      <a:endParaRPr lang="hr-HR" dirty="0"/>
                    </a:p>
                  </a:txBody>
                  <a:tcPr/>
                </a:tc>
                <a:tc>
                  <a:txBody>
                    <a:bodyPr/>
                    <a:lstStyle/>
                    <a:p>
                      <a:r>
                        <a:rPr lang="hr-HR" dirty="0" err="1"/>
                        <a:t>Summer</a:t>
                      </a:r>
                      <a:r>
                        <a:rPr lang="hr-HR" dirty="0"/>
                        <a:t> </a:t>
                      </a:r>
                      <a:r>
                        <a:rPr lang="hr-HR" dirty="0" err="1"/>
                        <a:t>semester</a:t>
                      </a:r>
                      <a:endParaRPr lang="hr-HR" dirty="0"/>
                    </a:p>
                  </a:txBody>
                  <a:tcPr/>
                </a:tc>
                <a:extLst>
                  <a:ext uri="{0D108BD9-81ED-4DB2-BD59-A6C34878D82A}">
                    <a16:rowId xmlns:a16="http://schemas.microsoft.com/office/drawing/2014/main" val="2764028456"/>
                  </a:ext>
                </a:extLst>
              </a:tr>
              <a:tr h="370840">
                <a:tc>
                  <a:txBody>
                    <a:bodyPr/>
                    <a:lstStyle/>
                    <a:p>
                      <a:r>
                        <a:rPr lang="hr-HR" dirty="0" err="1"/>
                        <a:t>Gynecology</a:t>
                      </a:r>
                      <a:r>
                        <a:rPr lang="hr-HR" dirty="0"/>
                        <a:t> </a:t>
                      </a:r>
                      <a:r>
                        <a:rPr lang="hr-HR" dirty="0" err="1"/>
                        <a:t>and</a:t>
                      </a:r>
                      <a:r>
                        <a:rPr lang="hr-HR" dirty="0"/>
                        <a:t> </a:t>
                      </a:r>
                      <a:r>
                        <a:rPr lang="hr-HR" dirty="0" err="1"/>
                        <a:t>Obstetrics</a:t>
                      </a:r>
                      <a:endParaRPr lang="hr-HR" dirty="0"/>
                    </a:p>
                  </a:txBody>
                  <a:tcPr/>
                </a:tc>
                <a:tc>
                  <a:txBody>
                    <a:bodyPr/>
                    <a:lstStyle/>
                    <a:p>
                      <a:r>
                        <a:rPr lang="hr-HR" dirty="0" err="1"/>
                        <a:t>Pediatric</a:t>
                      </a:r>
                      <a:r>
                        <a:rPr lang="hr-HR" dirty="0"/>
                        <a:t> </a:t>
                      </a:r>
                      <a:r>
                        <a:rPr lang="hr-HR" dirty="0" err="1"/>
                        <a:t>Surgery</a:t>
                      </a:r>
                      <a:endParaRPr lang="hr-HR" dirty="0"/>
                    </a:p>
                  </a:txBody>
                  <a:tcPr/>
                </a:tc>
                <a:extLst>
                  <a:ext uri="{0D108BD9-81ED-4DB2-BD59-A6C34878D82A}">
                    <a16:rowId xmlns:a16="http://schemas.microsoft.com/office/drawing/2014/main" val="4234109698"/>
                  </a:ext>
                </a:extLst>
              </a:tr>
              <a:tr h="370840">
                <a:tc>
                  <a:txBody>
                    <a:bodyPr/>
                    <a:lstStyle/>
                    <a:p>
                      <a:r>
                        <a:rPr lang="en-US" dirty="0"/>
                        <a:t>SEC 1- Small elective course</a:t>
                      </a:r>
                    </a:p>
                  </a:txBody>
                  <a:tcPr/>
                </a:tc>
                <a:tc>
                  <a:txBody>
                    <a:bodyPr/>
                    <a:lstStyle/>
                    <a:p>
                      <a:r>
                        <a:rPr lang="hr-HR" dirty="0" err="1"/>
                        <a:t>Ortopaedics</a:t>
                      </a:r>
                      <a:r>
                        <a:rPr lang="hr-HR" dirty="0"/>
                        <a:t> </a:t>
                      </a:r>
                      <a:r>
                        <a:rPr lang="hr-HR" dirty="0" err="1"/>
                        <a:t>and</a:t>
                      </a:r>
                      <a:r>
                        <a:rPr lang="hr-HR" dirty="0"/>
                        <a:t> </a:t>
                      </a:r>
                      <a:r>
                        <a:rPr lang="hr-HR" dirty="0" err="1"/>
                        <a:t>Traumatology</a:t>
                      </a:r>
                      <a:endParaRPr lang="hr-HR" dirty="0"/>
                    </a:p>
                  </a:txBody>
                  <a:tcPr/>
                </a:tc>
                <a:extLst>
                  <a:ext uri="{0D108BD9-81ED-4DB2-BD59-A6C34878D82A}">
                    <a16:rowId xmlns:a16="http://schemas.microsoft.com/office/drawing/2014/main" val="3728983353"/>
                  </a:ext>
                </a:extLst>
              </a:tr>
              <a:tr h="370840">
                <a:tc>
                  <a:txBody>
                    <a:bodyPr/>
                    <a:lstStyle/>
                    <a:p>
                      <a:r>
                        <a:rPr lang="hr-HR" dirty="0" err="1"/>
                        <a:t>Surgery</a:t>
                      </a:r>
                      <a:endParaRPr lang="hr-HR" dirty="0"/>
                    </a:p>
                  </a:txBody>
                  <a:tcPr/>
                </a:tc>
                <a:tc>
                  <a:txBody>
                    <a:bodyPr/>
                    <a:lstStyle/>
                    <a:p>
                      <a:r>
                        <a:rPr lang="hr-HR" dirty="0" err="1"/>
                        <a:t>Physical</a:t>
                      </a:r>
                      <a:r>
                        <a:rPr lang="hr-HR" dirty="0"/>
                        <a:t> </a:t>
                      </a:r>
                      <a:r>
                        <a:rPr lang="hr-HR" dirty="0" err="1"/>
                        <a:t>and</a:t>
                      </a:r>
                      <a:r>
                        <a:rPr lang="hr-HR" dirty="0"/>
                        <a:t> </a:t>
                      </a:r>
                      <a:r>
                        <a:rPr lang="hr-HR" dirty="0" err="1"/>
                        <a:t>Rehabilitation</a:t>
                      </a:r>
                      <a:r>
                        <a:rPr lang="hr-HR" dirty="0"/>
                        <a:t> Medicine</a:t>
                      </a:r>
                    </a:p>
                  </a:txBody>
                  <a:tcPr/>
                </a:tc>
                <a:extLst>
                  <a:ext uri="{0D108BD9-81ED-4DB2-BD59-A6C34878D82A}">
                    <a16:rowId xmlns:a16="http://schemas.microsoft.com/office/drawing/2014/main" val="1514431577"/>
                  </a:ext>
                </a:extLst>
              </a:tr>
              <a:tr h="370840">
                <a:tc>
                  <a:txBody>
                    <a:bodyPr/>
                    <a:lstStyle/>
                    <a:p>
                      <a:r>
                        <a:rPr lang="hr-HR" dirty="0" err="1"/>
                        <a:t>Clinical</a:t>
                      </a:r>
                      <a:r>
                        <a:rPr lang="hr-HR" dirty="0"/>
                        <a:t> </a:t>
                      </a:r>
                      <a:r>
                        <a:rPr lang="hr-HR" dirty="0" err="1"/>
                        <a:t>Oncology</a:t>
                      </a:r>
                      <a:endParaRPr lang="hr-HR" dirty="0"/>
                    </a:p>
                  </a:txBody>
                  <a:tcPr/>
                </a:tc>
                <a:tc>
                  <a:txBody>
                    <a:bodyPr/>
                    <a:lstStyle/>
                    <a:p>
                      <a:r>
                        <a:rPr lang="en-US" dirty="0"/>
                        <a:t>SEC </a:t>
                      </a:r>
                      <a:r>
                        <a:rPr lang="hr-HR" dirty="0"/>
                        <a:t>2</a:t>
                      </a:r>
                      <a:r>
                        <a:rPr lang="en-US" dirty="0"/>
                        <a:t>- Small elective course</a:t>
                      </a:r>
                    </a:p>
                  </a:txBody>
                  <a:tcPr/>
                </a:tc>
                <a:extLst>
                  <a:ext uri="{0D108BD9-81ED-4DB2-BD59-A6C34878D82A}">
                    <a16:rowId xmlns:a16="http://schemas.microsoft.com/office/drawing/2014/main" val="2173411525"/>
                  </a:ext>
                </a:extLst>
              </a:tr>
              <a:tr h="370840">
                <a:tc>
                  <a:txBody>
                    <a:bodyPr/>
                    <a:lstStyle/>
                    <a:p>
                      <a:r>
                        <a:rPr lang="en-US" dirty="0" err="1"/>
                        <a:t>Transfusiology</a:t>
                      </a:r>
                      <a:r>
                        <a:rPr lang="en-US" dirty="0"/>
                        <a:t> and</a:t>
                      </a:r>
                      <a:r>
                        <a:rPr lang="hr-HR" dirty="0"/>
                        <a:t> </a:t>
                      </a:r>
                      <a:r>
                        <a:rPr lang="en-US" dirty="0" err="1"/>
                        <a:t>Transplatology</a:t>
                      </a:r>
                      <a:endParaRPr lang="en-US" dirty="0"/>
                    </a:p>
                  </a:txBody>
                  <a:tcPr/>
                </a:tc>
                <a:tc>
                  <a:txBody>
                    <a:bodyPr/>
                    <a:lstStyle/>
                    <a:p>
                      <a:r>
                        <a:rPr lang="en-US" dirty="0"/>
                        <a:t>Otorhinolaryngology – Head and Neck Surgery</a:t>
                      </a:r>
                      <a:endParaRPr lang="hr-HR" dirty="0"/>
                    </a:p>
                  </a:txBody>
                  <a:tcPr/>
                </a:tc>
                <a:extLst>
                  <a:ext uri="{0D108BD9-81ED-4DB2-BD59-A6C34878D82A}">
                    <a16:rowId xmlns:a16="http://schemas.microsoft.com/office/drawing/2014/main" val="3467518471"/>
                  </a:ext>
                </a:extLst>
              </a:tr>
              <a:tr h="370840">
                <a:tc>
                  <a:txBody>
                    <a:bodyPr/>
                    <a:lstStyle/>
                    <a:p>
                      <a:r>
                        <a:rPr lang="hr-HR" dirty="0" err="1"/>
                        <a:t>Neurosurgery</a:t>
                      </a:r>
                      <a:endParaRPr lang="hr-HR" dirty="0"/>
                    </a:p>
                  </a:txBody>
                  <a:tcPr/>
                </a:tc>
                <a:tc>
                  <a:txBody>
                    <a:bodyPr/>
                    <a:lstStyle/>
                    <a:p>
                      <a:r>
                        <a:rPr lang="hr-HR" dirty="0" err="1"/>
                        <a:t>Maxillofacial</a:t>
                      </a:r>
                      <a:r>
                        <a:rPr lang="hr-HR" dirty="0"/>
                        <a:t> </a:t>
                      </a:r>
                      <a:r>
                        <a:rPr lang="hr-HR" dirty="0" err="1"/>
                        <a:t>Surgery</a:t>
                      </a:r>
                      <a:endParaRPr lang="hr-HR" dirty="0"/>
                    </a:p>
                  </a:txBody>
                  <a:tcPr/>
                </a:tc>
                <a:extLst>
                  <a:ext uri="{0D108BD9-81ED-4DB2-BD59-A6C34878D82A}">
                    <a16:rowId xmlns:a16="http://schemas.microsoft.com/office/drawing/2014/main" val="3151184862"/>
                  </a:ext>
                </a:extLst>
              </a:tr>
              <a:tr h="370840">
                <a:tc>
                  <a:txBody>
                    <a:bodyPr/>
                    <a:lstStyle/>
                    <a:p>
                      <a:endParaRPr lang="hr-HR" dirty="0"/>
                    </a:p>
                  </a:txBody>
                  <a:tcPr/>
                </a:tc>
                <a:tc>
                  <a:txBody>
                    <a:bodyPr/>
                    <a:lstStyle/>
                    <a:p>
                      <a:r>
                        <a:rPr lang="en-US" dirty="0"/>
                        <a:t>Health Ecology and Occupational Medicine</a:t>
                      </a:r>
                      <a:endParaRPr lang="hr-HR" dirty="0"/>
                    </a:p>
                  </a:txBody>
                  <a:tcPr/>
                </a:tc>
                <a:extLst>
                  <a:ext uri="{0D108BD9-81ED-4DB2-BD59-A6C34878D82A}">
                    <a16:rowId xmlns:a16="http://schemas.microsoft.com/office/drawing/2014/main" val="720412462"/>
                  </a:ext>
                </a:extLst>
              </a:tr>
              <a:tr h="370840">
                <a:tc>
                  <a:txBody>
                    <a:bodyPr/>
                    <a:lstStyle/>
                    <a:p>
                      <a:endParaRPr lang="hr-HR" dirty="0"/>
                    </a:p>
                  </a:txBody>
                  <a:tcPr/>
                </a:tc>
                <a:tc>
                  <a:txBody>
                    <a:bodyPr/>
                    <a:lstStyle/>
                    <a:p>
                      <a:r>
                        <a:rPr lang="hr-HR" dirty="0" err="1"/>
                        <a:t>Ophthalmology</a:t>
                      </a:r>
                      <a:endParaRPr lang="hr-HR" dirty="0"/>
                    </a:p>
                  </a:txBody>
                  <a:tcPr/>
                </a:tc>
                <a:extLst>
                  <a:ext uri="{0D108BD9-81ED-4DB2-BD59-A6C34878D82A}">
                    <a16:rowId xmlns:a16="http://schemas.microsoft.com/office/drawing/2014/main" val="4125659085"/>
                  </a:ext>
                </a:extLst>
              </a:tr>
              <a:tr h="370840">
                <a:tc>
                  <a:txBody>
                    <a:bodyPr/>
                    <a:lstStyle/>
                    <a:p>
                      <a:endParaRPr lang="hr-HR" dirty="0"/>
                    </a:p>
                  </a:txBody>
                  <a:tcPr/>
                </a:tc>
                <a:tc>
                  <a:txBody>
                    <a:bodyPr/>
                    <a:lstStyle/>
                    <a:p>
                      <a:r>
                        <a:rPr lang="hr-HR" dirty="0" err="1"/>
                        <a:t>Clinical</a:t>
                      </a:r>
                      <a:r>
                        <a:rPr lang="hr-HR" dirty="0"/>
                        <a:t> </a:t>
                      </a:r>
                      <a:r>
                        <a:rPr lang="hr-HR" dirty="0" err="1"/>
                        <a:t>rotation</a:t>
                      </a:r>
                      <a:r>
                        <a:rPr lang="hr-HR" dirty="0"/>
                        <a:t>: </a:t>
                      </a:r>
                      <a:r>
                        <a:rPr lang="hr-HR" dirty="0" err="1"/>
                        <a:t>Internal</a:t>
                      </a:r>
                      <a:r>
                        <a:rPr lang="hr-HR" dirty="0"/>
                        <a:t> Medicine</a:t>
                      </a:r>
                    </a:p>
                  </a:txBody>
                  <a:tcPr/>
                </a:tc>
                <a:extLst>
                  <a:ext uri="{0D108BD9-81ED-4DB2-BD59-A6C34878D82A}">
                    <a16:rowId xmlns:a16="http://schemas.microsoft.com/office/drawing/2014/main" val="3774299174"/>
                  </a:ext>
                </a:extLst>
              </a:tr>
            </a:tbl>
          </a:graphicData>
        </a:graphic>
      </p:graphicFrame>
      <p:pic>
        <p:nvPicPr>
          <p:cNvPr id="3" name="Slika 2">
            <a:extLst>
              <a:ext uri="{FF2B5EF4-FFF2-40B4-BE49-F238E27FC236}">
                <a16:creationId xmlns:a16="http://schemas.microsoft.com/office/drawing/2014/main" id="{6F063B48-8FDE-409C-88D7-C1326CA572F9}"/>
              </a:ext>
            </a:extLst>
          </p:cNvPr>
          <p:cNvPicPr>
            <a:picLocks noChangeAspect="1"/>
          </p:cNvPicPr>
          <p:nvPr/>
        </p:nvPicPr>
        <p:blipFill>
          <a:blip r:embed="rId2"/>
          <a:stretch>
            <a:fillRect/>
          </a:stretch>
        </p:blipFill>
        <p:spPr>
          <a:xfrm>
            <a:off x="0" y="5980100"/>
            <a:ext cx="4755292" cy="877900"/>
          </a:xfrm>
          <a:prstGeom prst="rect">
            <a:avLst/>
          </a:prstGeom>
        </p:spPr>
      </p:pic>
      <p:pic>
        <p:nvPicPr>
          <p:cNvPr id="5" name="Slika 4">
            <a:extLst>
              <a:ext uri="{FF2B5EF4-FFF2-40B4-BE49-F238E27FC236}">
                <a16:creationId xmlns:a16="http://schemas.microsoft.com/office/drawing/2014/main" id="{31AE058E-0FA0-80F0-C7E1-2C719053F458}"/>
              </a:ext>
            </a:extLst>
          </p:cNvPr>
          <p:cNvPicPr>
            <a:picLocks noChangeAspect="1"/>
          </p:cNvPicPr>
          <p:nvPr/>
        </p:nvPicPr>
        <p:blipFill>
          <a:blip r:embed="rId3"/>
          <a:stretch>
            <a:fillRect/>
          </a:stretch>
        </p:blipFill>
        <p:spPr>
          <a:xfrm>
            <a:off x="10376882" y="5980100"/>
            <a:ext cx="1444877" cy="676715"/>
          </a:xfrm>
          <a:prstGeom prst="rect">
            <a:avLst/>
          </a:prstGeom>
        </p:spPr>
      </p:pic>
    </p:spTree>
    <p:extLst>
      <p:ext uri="{BB962C8B-B14F-4D97-AF65-F5344CB8AC3E}">
        <p14:creationId xmlns:p14="http://schemas.microsoft.com/office/powerpoint/2010/main" val="40581753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3808154" y="607131"/>
            <a:ext cx="6477390" cy="830997"/>
          </a:xfrm>
          <a:prstGeom prst="rect">
            <a:avLst/>
          </a:prstGeom>
          <a:noFill/>
        </p:spPr>
        <p:txBody>
          <a:bodyPr wrap="square" rtlCol="0">
            <a:spAutoFit/>
          </a:bodyPr>
          <a:lstStyle/>
          <a:p>
            <a:pPr algn="r"/>
            <a:r>
              <a:rPr lang="ta-IN" sz="4800" b="1" dirty="0">
                <a:solidFill>
                  <a:schemeClr val="bg1"/>
                </a:solidFill>
                <a:latin typeface="Trebuchet MS"/>
                <a:cs typeface="Trebuchet MS"/>
              </a:rPr>
              <a:t>Naslov</a:t>
            </a:r>
            <a:endParaRPr lang="en-US" sz="4800" dirty="0">
              <a:solidFill>
                <a:schemeClr val="bg1"/>
              </a:solidFill>
              <a:latin typeface="Trebuchet MS"/>
              <a:cs typeface="Trebuchet MS"/>
            </a:endParaRPr>
          </a:p>
        </p:txBody>
      </p:sp>
      <p:sp>
        <p:nvSpPr>
          <p:cNvPr id="2" name="Rectangle 1"/>
          <p:cNvSpPr/>
          <p:nvPr/>
        </p:nvSpPr>
        <p:spPr>
          <a:xfrm>
            <a:off x="698853" y="292202"/>
            <a:ext cx="1510798" cy="646331"/>
          </a:xfrm>
          <a:prstGeom prst="rect">
            <a:avLst/>
          </a:prstGeom>
        </p:spPr>
        <p:txBody>
          <a:bodyPr wrap="none">
            <a:spAutoFit/>
          </a:bodyPr>
          <a:lstStyle/>
          <a:p>
            <a:r>
              <a:rPr lang="hr-HR" sz="3600" dirty="0" err="1"/>
              <a:t>Faculty</a:t>
            </a:r>
            <a:endParaRPr lang="en-US" sz="3600" dirty="0"/>
          </a:p>
        </p:txBody>
      </p:sp>
      <p:pic>
        <p:nvPicPr>
          <p:cNvPr id="10" name="Picture 9" descr="SUM.ep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14055" y="6063616"/>
            <a:ext cx="1445007" cy="680003"/>
          </a:xfrm>
          <a:prstGeom prst="rect">
            <a:avLst/>
          </a:prstGeom>
        </p:spPr>
      </p:pic>
      <p:pic>
        <p:nvPicPr>
          <p:cNvPr id="9" name="Picture 2"/>
          <p:cNvPicPr>
            <a:picLocks noChangeAspect="1" noChangeArrowheads="1"/>
          </p:cNvPicPr>
          <p:nvPr/>
        </p:nvPicPr>
        <p:blipFill>
          <a:blip r:embed="rId3" cstate="print"/>
          <a:srcRect/>
          <a:stretch>
            <a:fillRect/>
          </a:stretch>
        </p:blipFill>
        <p:spPr bwMode="auto">
          <a:xfrm>
            <a:off x="0" y="5981700"/>
            <a:ext cx="4752975" cy="876300"/>
          </a:xfrm>
          <a:prstGeom prst="rect">
            <a:avLst/>
          </a:prstGeom>
          <a:noFill/>
          <a:ln w="9525">
            <a:noFill/>
            <a:miter lim="800000"/>
            <a:headEnd/>
            <a:tailEnd/>
          </a:ln>
        </p:spPr>
      </p:pic>
      <p:sp>
        <p:nvSpPr>
          <p:cNvPr id="12" name="TextBox 11"/>
          <p:cNvSpPr txBox="1"/>
          <p:nvPr/>
        </p:nvSpPr>
        <p:spPr>
          <a:xfrm>
            <a:off x="411892" y="1491049"/>
            <a:ext cx="184731" cy="369332"/>
          </a:xfrm>
          <a:prstGeom prst="rect">
            <a:avLst/>
          </a:prstGeom>
          <a:noFill/>
        </p:spPr>
        <p:txBody>
          <a:bodyPr wrap="none" rtlCol="0">
            <a:spAutoFit/>
          </a:bodyPr>
          <a:lstStyle/>
          <a:p>
            <a:endParaRPr lang="hr-HR" dirty="0"/>
          </a:p>
        </p:txBody>
      </p:sp>
      <p:graphicFrame>
        <p:nvGraphicFramePr>
          <p:cNvPr id="16" name="Table 15"/>
          <p:cNvGraphicFramePr>
            <a:graphicFrameLocks noGrp="1"/>
          </p:cNvGraphicFramePr>
          <p:nvPr/>
        </p:nvGraphicFramePr>
        <p:xfrm>
          <a:off x="1471821" y="1301578"/>
          <a:ext cx="9344454" cy="3952764"/>
        </p:xfrm>
        <a:graphic>
          <a:graphicData uri="http://schemas.openxmlformats.org/drawingml/2006/table">
            <a:tbl>
              <a:tblPr firstRow="1" firstCol="1" bandRow="1">
                <a:tableStyleId>{5C22544A-7EE6-4342-B048-85BDC9FD1C3A}</a:tableStyleId>
              </a:tblPr>
              <a:tblGrid>
                <a:gridCol w="4624173">
                  <a:extLst>
                    <a:ext uri="{9D8B030D-6E8A-4147-A177-3AD203B41FA5}">
                      <a16:colId xmlns:a16="http://schemas.microsoft.com/office/drawing/2014/main" val="20000"/>
                    </a:ext>
                  </a:extLst>
                </a:gridCol>
                <a:gridCol w="2372497">
                  <a:extLst>
                    <a:ext uri="{9D8B030D-6E8A-4147-A177-3AD203B41FA5}">
                      <a16:colId xmlns:a16="http://schemas.microsoft.com/office/drawing/2014/main" val="20001"/>
                    </a:ext>
                  </a:extLst>
                </a:gridCol>
                <a:gridCol w="2347784">
                  <a:extLst>
                    <a:ext uri="{9D8B030D-6E8A-4147-A177-3AD203B41FA5}">
                      <a16:colId xmlns:a16="http://schemas.microsoft.com/office/drawing/2014/main" val="20002"/>
                    </a:ext>
                  </a:extLst>
                </a:gridCol>
              </a:tblGrid>
              <a:tr h="958507">
                <a:tc>
                  <a:txBody>
                    <a:bodyPr/>
                    <a:lstStyle/>
                    <a:p>
                      <a:pPr>
                        <a:lnSpc>
                          <a:spcPct val="115000"/>
                        </a:lnSpc>
                        <a:spcAft>
                          <a:spcPts val="0"/>
                        </a:spcAft>
                      </a:pPr>
                      <a:r>
                        <a:rPr lang="hr-HR" sz="2800" dirty="0">
                          <a:solidFill>
                            <a:schemeClr val="bg1"/>
                          </a:solidFill>
                          <a:latin typeface="+mn-lt"/>
                          <a:ea typeface="Calibri"/>
                          <a:cs typeface="Times New Roman"/>
                        </a:rPr>
                        <a:t>Title</a:t>
                      </a:r>
                    </a:p>
                  </a:txBody>
                  <a:tcPr marL="68580" marR="68580" marT="0" marB="0" anchor="b"/>
                </a:tc>
                <a:tc>
                  <a:txBody>
                    <a:bodyPr/>
                    <a:lstStyle/>
                    <a:p>
                      <a:pPr algn="ctr">
                        <a:lnSpc>
                          <a:spcPct val="115000"/>
                        </a:lnSpc>
                        <a:spcAft>
                          <a:spcPts val="0"/>
                        </a:spcAft>
                      </a:pPr>
                      <a:r>
                        <a:rPr lang="hr-HR" sz="2800" dirty="0" err="1">
                          <a:solidFill>
                            <a:schemeClr val="bg1"/>
                          </a:solidFill>
                          <a:latin typeface="+mn-lt"/>
                          <a:ea typeface="Times New Roman"/>
                          <a:cs typeface="Times New Roman"/>
                        </a:rPr>
                        <a:t>Domestic</a:t>
                      </a:r>
                      <a:endParaRPr lang="hr-HR" sz="2800" dirty="0">
                        <a:solidFill>
                          <a:schemeClr val="bg1"/>
                        </a:solidFill>
                        <a:latin typeface="+mn-lt"/>
                        <a:ea typeface="Calibri"/>
                        <a:cs typeface="Times New Roman"/>
                      </a:endParaRPr>
                    </a:p>
                  </a:txBody>
                  <a:tcPr marL="68580" marR="68580" marT="0" marB="0" anchor="b"/>
                </a:tc>
                <a:tc>
                  <a:txBody>
                    <a:bodyPr/>
                    <a:lstStyle/>
                    <a:p>
                      <a:pPr algn="ctr">
                        <a:lnSpc>
                          <a:spcPct val="115000"/>
                        </a:lnSpc>
                        <a:spcAft>
                          <a:spcPts val="0"/>
                        </a:spcAft>
                      </a:pPr>
                      <a:r>
                        <a:rPr lang="hr-HR" sz="2800" dirty="0">
                          <a:solidFill>
                            <a:schemeClr val="bg1"/>
                          </a:solidFill>
                          <a:latin typeface="+mn-lt"/>
                          <a:ea typeface="Times New Roman"/>
                          <a:cs typeface="Times New Roman"/>
                        </a:rPr>
                        <a:t>Total</a:t>
                      </a:r>
                      <a:endParaRPr lang="hr-HR" sz="2800" dirty="0">
                        <a:solidFill>
                          <a:schemeClr val="bg1"/>
                        </a:solidFill>
                        <a:latin typeface="+mn-lt"/>
                        <a:ea typeface="Calibri"/>
                        <a:cs typeface="Times New Roman"/>
                      </a:endParaRPr>
                    </a:p>
                  </a:txBody>
                  <a:tcPr marL="68580" marR="68580" marT="0" marB="0" anchor="b"/>
                </a:tc>
                <a:extLst>
                  <a:ext uri="{0D108BD9-81ED-4DB2-BD59-A6C34878D82A}">
                    <a16:rowId xmlns:a16="http://schemas.microsoft.com/office/drawing/2014/main" val="10000"/>
                  </a:ext>
                </a:extLst>
              </a:tr>
              <a:tr h="485482">
                <a:tc>
                  <a:txBody>
                    <a:bodyPr/>
                    <a:lstStyle/>
                    <a:p>
                      <a:pPr>
                        <a:lnSpc>
                          <a:spcPct val="115000"/>
                        </a:lnSpc>
                        <a:spcAft>
                          <a:spcPts val="0"/>
                        </a:spcAft>
                      </a:pPr>
                      <a:r>
                        <a:rPr lang="hr-HR" sz="2800" dirty="0" err="1">
                          <a:solidFill>
                            <a:schemeClr val="bg1"/>
                          </a:solidFill>
                          <a:latin typeface="+mn-lt"/>
                          <a:ea typeface="Times New Roman"/>
                          <a:cs typeface="Times New Roman"/>
                        </a:rPr>
                        <a:t>Full</a:t>
                      </a:r>
                      <a:r>
                        <a:rPr lang="hr-HR" sz="2800" dirty="0">
                          <a:solidFill>
                            <a:schemeClr val="bg1"/>
                          </a:solidFill>
                          <a:latin typeface="+mn-lt"/>
                          <a:ea typeface="Times New Roman"/>
                          <a:cs typeface="Times New Roman"/>
                        </a:rPr>
                        <a:t> </a:t>
                      </a:r>
                      <a:r>
                        <a:rPr lang="hr-HR" sz="2800" dirty="0" err="1">
                          <a:solidFill>
                            <a:schemeClr val="bg1"/>
                          </a:solidFill>
                          <a:latin typeface="+mn-lt"/>
                          <a:ea typeface="Times New Roman"/>
                          <a:cs typeface="Times New Roman"/>
                        </a:rPr>
                        <a:t>professors</a:t>
                      </a:r>
                      <a:r>
                        <a:rPr lang="hr-HR" sz="2800" dirty="0">
                          <a:solidFill>
                            <a:schemeClr val="bg1"/>
                          </a:solidFill>
                          <a:latin typeface="+mn-lt"/>
                          <a:ea typeface="Times New Roman"/>
                          <a:cs typeface="Times New Roman"/>
                        </a:rPr>
                        <a:t> (</a:t>
                      </a:r>
                      <a:r>
                        <a:rPr lang="hr-HR" sz="2800" dirty="0" err="1">
                          <a:solidFill>
                            <a:schemeClr val="bg1"/>
                          </a:solidFill>
                          <a:latin typeface="+mn-lt"/>
                          <a:ea typeface="Times New Roman"/>
                          <a:cs typeface="Times New Roman"/>
                        </a:rPr>
                        <a:t>tenure</a:t>
                      </a:r>
                      <a:r>
                        <a:rPr lang="hr-HR" sz="2800" dirty="0">
                          <a:solidFill>
                            <a:schemeClr val="bg1"/>
                          </a:solidFill>
                          <a:latin typeface="+mn-lt"/>
                          <a:ea typeface="Times New Roman"/>
                          <a:cs typeface="Times New Roman"/>
                        </a:rPr>
                        <a:t>)</a:t>
                      </a:r>
                      <a:endParaRPr lang="hr-HR" sz="2800" dirty="0">
                        <a:solidFill>
                          <a:schemeClr val="bg1"/>
                        </a:solidFill>
                        <a:latin typeface="+mn-lt"/>
                        <a:ea typeface="Calibri"/>
                        <a:cs typeface="Times New Roman"/>
                      </a:endParaRPr>
                    </a:p>
                  </a:txBody>
                  <a:tcPr marL="68580" marR="68580" marT="0" marB="0" anchor="b"/>
                </a:tc>
                <a:tc>
                  <a:txBody>
                    <a:bodyPr/>
                    <a:lstStyle/>
                    <a:p>
                      <a:pPr algn="ctr">
                        <a:lnSpc>
                          <a:spcPct val="115000"/>
                        </a:lnSpc>
                        <a:spcAft>
                          <a:spcPts val="0"/>
                        </a:spcAft>
                      </a:pPr>
                      <a:r>
                        <a:rPr lang="hr-HR" sz="2800" dirty="0">
                          <a:solidFill>
                            <a:schemeClr val="tx1"/>
                          </a:solidFill>
                          <a:latin typeface="+mn-lt"/>
                          <a:ea typeface="Times New Roman"/>
                          <a:cs typeface="Times New Roman"/>
                        </a:rPr>
                        <a:t>6</a:t>
                      </a:r>
                      <a:endParaRPr lang="hr-HR" sz="2800" dirty="0">
                        <a:solidFill>
                          <a:schemeClr val="tx1"/>
                        </a:solidFill>
                        <a:latin typeface="+mn-lt"/>
                        <a:ea typeface="Calibri"/>
                        <a:cs typeface="Times New Roman"/>
                      </a:endParaRPr>
                    </a:p>
                  </a:txBody>
                  <a:tcPr marL="68580" marR="68580" marT="0" marB="0" anchor="b"/>
                </a:tc>
                <a:tc>
                  <a:txBody>
                    <a:bodyPr/>
                    <a:lstStyle/>
                    <a:p>
                      <a:pPr algn="ctr">
                        <a:lnSpc>
                          <a:spcPct val="115000"/>
                        </a:lnSpc>
                        <a:spcAft>
                          <a:spcPts val="0"/>
                        </a:spcAft>
                      </a:pPr>
                      <a:r>
                        <a:rPr lang="hr-HR" sz="2800">
                          <a:solidFill>
                            <a:schemeClr val="tx1"/>
                          </a:solidFill>
                          <a:latin typeface="+mn-lt"/>
                          <a:ea typeface="Times New Roman"/>
                          <a:cs typeface="Times New Roman"/>
                        </a:rPr>
                        <a:t>37</a:t>
                      </a:r>
                      <a:endParaRPr lang="hr-HR" sz="2800">
                        <a:solidFill>
                          <a:schemeClr val="tx1"/>
                        </a:solidFill>
                        <a:latin typeface="+mn-lt"/>
                        <a:ea typeface="Calibri"/>
                        <a:cs typeface="Times New Roman"/>
                      </a:endParaRPr>
                    </a:p>
                  </a:txBody>
                  <a:tcPr marL="68580" marR="68580" marT="0" marB="0" anchor="b"/>
                </a:tc>
                <a:extLst>
                  <a:ext uri="{0D108BD9-81ED-4DB2-BD59-A6C34878D82A}">
                    <a16:rowId xmlns:a16="http://schemas.microsoft.com/office/drawing/2014/main" val="10001"/>
                  </a:ext>
                </a:extLst>
              </a:tr>
              <a:tr h="485482">
                <a:tc>
                  <a:txBody>
                    <a:bodyPr/>
                    <a:lstStyle/>
                    <a:p>
                      <a:pPr>
                        <a:lnSpc>
                          <a:spcPct val="115000"/>
                        </a:lnSpc>
                        <a:spcAft>
                          <a:spcPts val="0"/>
                        </a:spcAft>
                      </a:pPr>
                      <a:r>
                        <a:rPr lang="hr-HR" sz="2800" dirty="0" err="1">
                          <a:solidFill>
                            <a:schemeClr val="bg1"/>
                          </a:solidFill>
                          <a:latin typeface="+mn-lt"/>
                          <a:ea typeface="Times New Roman"/>
                          <a:cs typeface="Times New Roman"/>
                        </a:rPr>
                        <a:t>Associate</a:t>
                      </a:r>
                      <a:r>
                        <a:rPr lang="hr-HR" sz="2800" dirty="0">
                          <a:solidFill>
                            <a:schemeClr val="bg1"/>
                          </a:solidFill>
                          <a:latin typeface="+mn-lt"/>
                          <a:ea typeface="Times New Roman"/>
                          <a:cs typeface="Times New Roman"/>
                        </a:rPr>
                        <a:t> </a:t>
                      </a:r>
                      <a:r>
                        <a:rPr lang="hr-HR" sz="2800" dirty="0" err="1">
                          <a:solidFill>
                            <a:schemeClr val="bg1"/>
                          </a:solidFill>
                          <a:latin typeface="+mn-lt"/>
                          <a:ea typeface="Times New Roman"/>
                          <a:cs typeface="Times New Roman"/>
                        </a:rPr>
                        <a:t>professors</a:t>
                      </a:r>
                      <a:endParaRPr lang="hr-HR" sz="2800" dirty="0">
                        <a:solidFill>
                          <a:schemeClr val="bg1"/>
                        </a:solidFill>
                        <a:latin typeface="+mn-lt"/>
                        <a:ea typeface="Calibri"/>
                        <a:cs typeface="Times New Roman"/>
                      </a:endParaRPr>
                    </a:p>
                  </a:txBody>
                  <a:tcPr marL="68580" marR="68580" marT="0" marB="0" anchor="b"/>
                </a:tc>
                <a:tc>
                  <a:txBody>
                    <a:bodyPr/>
                    <a:lstStyle/>
                    <a:p>
                      <a:pPr algn="ctr">
                        <a:lnSpc>
                          <a:spcPct val="115000"/>
                        </a:lnSpc>
                        <a:spcAft>
                          <a:spcPts val="0"/>
                        </a:spcAft>
                      </a:pPr>
                      <a:r>
                        <a:rPr lang="hr-HR" sz="2800" dirty="0">
                          <a:solidFill>
                            <a:schemeClr val="tx1"/>
                          </a:solidFill>
                          <a:latin typeface="+mn-lt"/>
                          <a:ea typeface="Times New Roman"/>
                          <a:cs typeface="Times New Roman"/>
                        </a:rPr>
                        <a:t>16</a:t>
                      </a:r>
                      <a:endParaRPr lang="hr-HR" sz="2800" dirty="0">
                        <a:solidFill>
                          <a:schemeClr val="tx1"/>
                        </a:solidFill>
                        <a:latin typeface="+mn-lt"/>
                        <a:ea typeface="Calibri"/>
                        <a:cs typeface="Times New Roman"/>
                      </a:endParaRPr>
                    </a:p>
                  </a:txBody>
                  <a:tcPr marL="68580" marR="68580" marT="0" marB="0" anchor="b"/>
                </a:tc>
                <a:tc>
                  <a:txBody>
                    <a:bodyPr/>
                    <a:lstStyle/>
                    <a:p>
                      <a:pPr algn="ctr">
                        <a:lnSpc>
                          <a:spcPct val="115000"/>
                        </a:lnSpc>
                        <a:spcAft>
                          <a:spcPts val="0"/>
                        </a:spcAft>
                      </a:pPr>
                      <a:r>
                        <a:rPr lang="hr-HR" sz="2800">
                          <a:solidFill>
                            <a:schemeClr val="tx1"/>
                          </a:solidFill>
                          <a:latin typeface="+mn-lt"/>
                          <a:ea typeface="Times New Roman"/>
                          <a:cs typeface="Times New Roman"/>
                        </a:rPr>
                        <a:t>22</a:t>
                      </a:r>
                      <a:endParaRPr lang="hr-HR" sz="2800">
                        <a:solidFill>
                          <a:schemeClr val="tx1"/>
                        </a:solidFill>
                        <a:latin typeface="+mn-lt"/>
                        <a:ea typeface="Calibri"/>
                        <a:cs typeface="Times New Roman"/>
                      </a:endParaRPr>
                    </a:p>
                  </a:txBody>
                  <a:tcPr marL="68580" marR="68580" marT="0" marB="0" anchor="b"/>
                </a:tc>
                <a:extLst>
                  <a:ext uri="{0D108BD9-81ED-4DB2-BD59-A6C34878D82A}">
                    <a16:rowId xmlns:a16="http://schemas.microsoft.com/office/drawing/2014/main" val="10002"/>
                  </a:ext>
                </a:extLst>
              </a:tr>
              <a:tr h="485482">
                <a:tc>
                  <a:txBody>
                    <a:bodyPr/>
                    <a:lstStyle/>
                    <a:p>
                      <a:pPr>
                        <a:lnSpc>
                          <a:spcPct val="115000"/>
                        </a:lnSpc>
                        <a:spcAft>
                          <a:spcPts val="0"/>
                        </a:spcAft>
                      </a:pPr>
                      <a:r>
                        <a:rPr lang="hr-HR" sz="2800" dirty="0" err="1">
                          <a:solidFill>
                            <a:schemeClr val="bg1"/>
                          </a:solidFill>
                          <a:latin typeface="+mn-lt"/>
                          <a:ea typeface="Times New Roman"/>
                          <a:cs typeface="Times New Roman"/>
                        </a:rPr>
                        <a:t>Assistant</a:t>
                      </a:r>
                      <a:r>
                        <a:rPr lang="hr-HR" sz="2800" dirty="0">
                          <a:solidFill>
                            <a:schemeClr val="bg1"/>
                          </a:solidFill>
                          <a:latin typeface="+mn-lt"/>
                          <a:ea typeface="Times New Roman"/>
                          <a:cs typeface="Times New Roman"/>
                        </a:rPr>
                        <a:t> </a:t>
                      </a:r>
                      <a:r>
                        <a:rPr lang="hr-HR" sz="2800" dirty="0" err="1">
                          <a:solidFill>
                            <a:schemeClr val="bg1"/>
                          </a:solidFill>
                          <a:latin typeface="+mn-lt"/>
                          <a:ea typeface="Times New Roman"/>
                          <a:cs typeface="Times New Roman"/>
                        </a:rPr>
                        <a:t>professors</a:t>
                      </a:r>
                      <a:endParaRPr lang="hr-HR" sz="2800" dirty="0">
                        <a:solidFill>
                          <a:schemeClr val="bg1"/>
                        </a:solidFill>
                        <a:latin typeface="+mn-lt"/>
                        <a:ea typeface="Calibri"/>
                        <a:cs typeface="Times New Roman"/>
                      </a:endParaRPr>
                    </a:p>
                  </a:txBody>
                  <a:tcPr marL="68580" marR="68580" marT="0" marB="0" anchor="b"/>
                </a:tc>
                <a:tc>
                  <a:txBody>
                    <a:bodyPr/>
                    <a:lstStyle/>
                    <a:p>
                      <a:pPr algn="ctr">
                        <a:lnSpc>
                          <a:spcPct val="115000"/>
                        </a:lnSpc>
                        <a:spcAft>
                          <a:spcPts val="0"/>
                        </a:spcAft>
                      </a:pPr>
                      <a:r>
                        <a:rPr lang="hr-HR" sz="2800" dirty="0">
                          <a:solidFill>
                            <a:schemeClr val="tx1"/>
                          </a:solidFill>
                          <a:latin typeface="+mn-lt"/>
                          <a:ea typeface="Times New Roman"/>
                          <a:cs typeface="Times New Roman"/>
                        </a:rPr>
                        <a:t>33</a:t>
                      </a:r>
                      <a:endParaRPr lang="hr-HR" sz="2800" dirty="0">
                        <a:solidFill>
                          <a:schemeClr val="tx1"/>
                        </a:solidFill>
                        <a:latin typeface="+mn-lt"/>
                        <a:ea typeface="Calibri"/>
                        <a:cs typeface="Times New Roman"/>
                      </a:endParaRPr>
                    </a:p>
                  </a:txBody>
                  <a:tcPr marL="68580" marR="68580" marT="0" marB="0" anchor="b"/>
                </a:tc>
                <a:tc>
                  <a:txBody>
                    <a:bodyPr/>
                    <a:lstStyle/>
                    <a:p>
                      <a:pPr algn="ctr">
                        <a:lnSpc>
                          <a:spcPct val="115000"/>
                        </a:lnSpc>
                        <a:spcAft>
                          <a:spcPts val="0"/>
                        </a:spcAft>
                      </a:pPr>
                      <a:r>
                        <a:rPr lang="hr-HR" sz="2800" dirty="0">
                          <a:solidFill>
                            <a:schemeClr val="tx1"/>
                          </a:solidFill>
                          <a:latin typeface="+mn-lt"/>
                          <a:ea typeface="Times New Roman"/>
                          <a:cs typeface="Times New Roman"/>
                        </a:rPr>
                        <a:t>49</a:t>
                      </a:r>
                      <a:endParaRPr lang="hr-HR" sz="2800" dirty="0">
                        <a:solidFill>
                          <a:schemeClr val="tx1"/>
                        </a:solidFill>
                        <a:latin typeface="+mn-lt"/>
                        <a:ea typeface="Calibri"/>
                        <a:cs typeface="Times New Roman"/>
                      </a:endParaRPr>
                    </a:p>
                  </a:txBody>
                  <a:tcPr marL="68580" marR="68580" marT="0" marB="0" anchor="b"/>
                </a:tc>
                <a:extLst>
                  <a:ext uri="{0D108BD9-81ED-4DB2-BD59-A6C34878D82A}">
                    <a16:rowId xmlns:a16="http://schemas.microsoft.com/office/drawing/2014/main" val="10003"/>
                  </a:ext>
                </a:extLst>
              </a:tr>
              <a:tr h="485482">
                <a:tc>
                  <a:txBody>
                    <a:bodyPr/>
                    <a:lstStyle/>
                    <a:p>
                      <a:pPr>
                        <a:lnSpc>
                          <a:spcPct val="115000"/>
                        </a:lnSpc>
                        <a:spcAft>
                          <a:spcPts val="0"/>
                        </a:spcAft>
                      </a:pPr>
                      <a:r>
                        <a:rPr lang="hr-HR" sz="2800" dirty="0">
                          <a:solidFill>
                            <a:schemeClr val="bg1"/>
                          </a:solidFill>
                          <a:latin typeface="+mn-lt"/>
                          <a:ea typeface="Times New Roman"/>
                          <a:cs typeface="Times New Roman"/>
                        </a:rPr>
                        <a:t>Senior </a:t>
                      </a:r>
                      <a:r>
                        <a:rPr lang="hr-HR" sz="2800" dirty="0" err="1">
                          <a:solidFill>
                            <a:schemeClr val="bg1"/>
                          </a:solidFill>
                          <a:latin typeface="+mn-lt"/>
                          <a:ea typeface="Times New Roman"/>
                          <a:cs typeface="Times New Roman"/>
                        </a:rPr>
                        <a:t>assistants</a:t>
                      </a:r>
                      <a:endParaRPr lang="hr-HR" sz="2800" dirty="0">
                        <a:solidFill>
                          <a:schemeClr val="bg1"/>
                        </a:solidFill>
                        <a:latin typeface="+mn-lt"/>
                        <a:ea typeface="Calibri"/>
                        <a:cs typeface="Times New Roman"/>
                      </a:endParaRPr>
                    </a:p>
                  </a:txBody>
                  <a:tcPr marL="68580" marR="68580" marT="0" marB="0" anchor="b"/>
                </a:tc>
                <a:tc>
                  <a:txBody>
                    <a:bodyPr/>
                    <a:lstStyle/>
                    <a:p>
                      <a:pPr algn="ctr">
                        <a:lnSpc>
                          <a:spcPct val="115000"/>
                        </a:lnSpc>
                        <a:spcAft>
                          <a:spcPts val="0"/>
                        </a:spcAft>
                      </a:pPr>
                      <a:r>
                        <a:rPr lang="hr-HR" sz="2800" dirty="0">
                          <a:solidFill>
                            <a:schemeClr val="tx1"/>
                          </a:solidFill>
                          <a:latin typeface="+mn-lt"/>
                          <a:ea typeface="Times New Roman"/>
                          <a:cs typeface="Times New Roman"/>
                        </a:rPr>
                        <a:t>79</a:t>
                      </a:r>
                      <a:endParaRPr lang="hr-HR" sz="2800" dirty="0">
                        <a:solidFill>
                          <a:schemeClr val="tx1"/>
                        </a:solidFill>
                        <a:latin typeface="+mn-lt"/>
                        <a:ea typeface="Calibri"/>
                        <a:cs typeface="Times New Roman"/>
                      </a:endParaRPr>
                    </a:p>
                  </a:txBody>
                  <a:tcPr marL="68580" marR="68580" marT="0" marB="0" anchor="b"/>
                </a:tc>
                <a:tc>
                  <a:txBody>
                    <a:bodyPr/>
                    <a:lstStyle/>
                    <a:p>
                      <a:pPr algn="ctr">
                        <a:lnSpc>
                          <a:spcPct val="115000"/>
                        </a:lnSpc>
                        <a:spcAft>
                          <a:spcPts val="0"/>
                        </a:spcAft>
                      </a:pPr>
                      <a:r>
                        <a:rPr lang="hr-HR" sz="2800" dirty="0">
                          <a:solidFill>
                            <a:schemeClr val="tx1"/>
                          </a:solidFill>
                          <a:latin typeface="+mn-lt"/>
                          <a:ea typeface="Times New Roman"/>
                          <a:cs typeface="Times New Roman"/>
                        </a:rPr>
                        <a:t>79</a:t>
                      </a:r>
                      <a:endParaRPr lang="hr-HR" sz="2800" dirty="0">
                        <a:solidFill>
                          <a:schemeClr val="tx1"/>
                        </a:solidFill>
                        <a:latin typeface="+mn-lt"/>
                        <a:ea typeface="Calibri"/>
                        <a:cs typeface="Times New Roman"/>
                      </a:endParaRPr>
                    </a:p>
                  </a:txBody>
                  <a:tcPr marL="68580" marR="68580" marT="0" marB="0" anchor="b"/>
                </a:tc>
                <a:extLst>
                  <a:ext uri="{0D108BD9-81ED-4DB2-BD59-A6C34878D82A}">
                    <a16:rowId xmlns:a16="http://schemas.microsoft.com/office/drawing/2014/main" val="10004"/>
                  </a:ext>
                </a:extLst>
              </a:tr>
              <a:tr h="540617">
                <a:tc>
                  <a:txBody>
                    <a:bodyPr/>
                    <a:lstStyle/>
                    <a:p>
                      <a:pPr>
                        <a:lnSpc>
                          <a:spcPct val="115000"/>
                        </a:lnSpc>
                        <a:spcAft>
                          <a:spcPts val="0"/>
                        </a:spcAft>
                      </a:pPr>
                      <a:r>
                        <a:rPr lang="hr-HR" sz="2800" dirty="0" err="1">
                          <a:solidFill>
                            <a:schemeClr val="bg1"/>
                          </a:solidFill>
                          <a:latin typeface="+mn-lt"/>
                          <a:ea typeface="Times New Roman"/>
                          <a:cs typeface="Times New Roman"/>
                        </a:rPr>
                        <a:t>Asistants</a:t>
                      </a:r>
                      <a:endParaRPr lang="hr-HR" sz="2800" dirty="0">
                        <a:solidFill>
                          <a:schemeClr val="bg1"/>
                        </a:solidFill>
                        <a:latin typeface="+mn-lt"/>
                        <a:ea typeface="Calibri"/>
                        <a:cs typeface="Times New Roman"/>
                      </a:endParaRPr>
                    </a:p>
                  </a:txBody>
                  <a:tcPr marL="68580" marR="68580" marT="0" marB="0" anchor="b"/>
                </a:tc>
                <a:tc>
                  <a:txBody>
                    <a:bodyPr/>
                    <a:lstStyle/>
                    <a:p>
                      <a:pPr algn="ctr">
                        <a:lnSpc>
                          <a:spcPct val="115000"/>
                        </a:lnSpc>
                        <a:spcAft>
                          <a:spcPts val="0"/>
                        </a:spcAft>
                      </a:pPr>
                      <a:r>
                        <a:rPr lang="hr-HR" sz="2800" dirty="0">
                          <a:solidFill>
                            <a:schemeClr val="tx1"/>
                          </a:solidFill>
                          <a:latin typeface="+mn-lt"/>
                          <a:ea typeface="Times New Roman"/>
                          <a:cs typeface="Times New Roman"/>
                        </a:rPr>
                        <a:t>37</a:t>
                      </a:r>
                      <a:endParaRPr lang="hr-HR" sz="2800" dirty="0">
                        <a:solidFill>
                          <a:schemeClr val="tx1"/>
                        </a:solidFill>
                        <a:latin typeface="+mn-lt"/>
                        <a:ea typeface="Calibri"/>
                        <a:cs typeface="Times New Roman"/>
                      </a:endParaRPr>
                    </a:p>
                  </a:txBody>
                  <a:tcPr marL="68580" marR="68580" marT="0" marB="0" anchor="b"/>
                </a:tc>
                <a:tc>
                  <a:txBody>
                    <a:bodyPr/>
                    <a:lstStyle/>
                    <a:p>
                      <a:pPr algn="ctr">
                        <a:lnSpc>
                          <a:spcPct val="115000"/>
                        </a:lnSpc>
                        <a:spcAft>
                          <a:spcPts val="0"/>
                        </a:spcAft>
                      </a:pPr>
                      <a:r>
                        <a:rPr lang="hr-HR" sz="2800" dirty="0">
                          <a:solidFill>
                            <a:schemeClr val="tx1"/>
                          </a:solidFill>
                          <a:latin typeface="+mn-lt"/>
                          <a:ea typeface="Times New Roman"/>
                          <a:cs typeface="Times New Roman"/>
                        </a:rPr>
                        <a:t>37</a:t>
                      </a:r>
                      <a:endParaRPr lang="hr-HR" sz="2800" dirty="0">
                        <a:solidFill>
                          <a:schemeClr val="tx1"/>
                        </a:solidFill>
                        <a:latin typeface="+mn-lt"/>
                        <a:ea typeface="Calibri"/>
                        <a:cs typeface="Times New Roman"/>
                      </a:endParaRPr>
                    </a:p>
                  </a:txBody>
                  <a:tcPr marL="68580" marR="68580" marT="0" marB="0" anchor="b"/>
                </a:tc>
                <a:extLst>
                  <a:ext uri="{0D108BD9-81ED-4DB2-BD59-A6C34878D82A}">
                    <a16:rowId xmlns:a16="http://schemas.microsoft.com/office/drawing/2014/main" val="10005"/>
                  </a:ext>
                </a:extLst>
              </a:tr>
              <a:tr h="485482">
                <a:tc>
                  <a:txBody>
                    <a:bodyPr/>
                    <a:lstStyle/>
                    <a:p>
                      <a:pPr>
                        <a:lnSpc>
                          <a:spcPct val="115000"/>
                        </a:lnSpc>
                        <a:spcAft>
                          <a:spcPts val="0"/>
                        </a:spcAft>
                      </a:pPr>
                      <a:r>
                        <a:rPr lang="hr-HR" sz="2800" b="1" dirty="0">
                          <a:solidFill>
                            <a:schemeClr val="bg1"/>
                          </a:solidFill>
                          <a:latin typeface="+mn-lt"/>
                          <a:ea typeface="Times New Roman"/>
                          <a:cs typeface="Times New Roman"/>
                        </a:rPr>
                        <a:t>Total</a:t>
                      </a:r>
                      <a:endParaRPr lang="hr-HR" sz="2800" dirty="0">
                        <a:solidFill>
                          <a:schemeClr val="bg1"/>
                        </a:solidFill>
                        <a:latin typeface="+mn-lt"/>
                        <a:ea typeface="Calibri"/>
                        <a:cs typeface="Times New Roman"/>
                      </a:endParaRPr>
                    </a:p>
                  </a:txBody>
                  <a:tcPr marL="68580" marR="68580" marT="0" marB="0" anchor="b"/>
                </a:tc>
                <a:tc>
                  <a:txBody>
                    <a:bodyPr/>
                    <a:lstStyle/>
                    <a:p>
                      <a:pPr algn="ctr">
                        <a:lnSpc>
                          <a:spcPct val="115000"/>
                        </a:lnSpc>
                        <a:spcAft>
                          <a:spcPts val="0"/>
                        </a:spcAft>
                      </a:pPr>
                      <a:r>
                        <a:rPr lang="hr-HR" sz="2800" b="1">
                          <a:solidFill>
                            <a:schemeClr val="tx1"/>
                          </a:solidFill>
                          <a:latin typeface="+mn-lt"/>
                          <a:ea typeface="Times New Roman"/>
                          <a:cs typeface="Times New Roman"/>
                        </a:rPr>
                        <a:t>171</a:t>
                      </a:r>
                      <a:endParaRPr lang="hr-HR" sz="2800">
                        <a:solidFill>
                          <a:schemeClr val="tx1"/>
                        </a:solidFill>
                        <a:latin typeface="+mn-lt"/>
                        <a:ea typeface="Calibri"/>
                        <a:cs typeface="Times New Roman"/>
                      </a:endParaRPr>
                    </a:p>
                  </a:txBody>
                  <a:tcPr marL="68580" marR="68580" marT="0" marB="0" anchor="b"/>
                </a:tc>
                <a:tc>
                  <a:txBody>
                    <a:bodyPr/>
                    <a:lstStyle/>
                    <a:p>
                      <a:pPr algn="ctr">
                        <a:lnSpc>
                          <a:spcPct val="115000"/>
                        </a:lnSpc>
                        <a:spcAft>
                          <a:spcPts val="0"/>
                        </a:spcAft>
                      </a:pPr>
                      <a:r>
                        <a:rPr lang="hr-HR" sz="2800" b="1" dirty="0">
                          <a:solidFill>
                            <a:schemeClr val="tx1"/>
                          </a:solidFill>
                          <a:latin typeface="+mn-lt"/>
                          <a:ea typeface="Times New Roman"/>
                          <a:cs typeface="Times New Roman"/>
                        </a:rPr>
                        <a:t>224</a:t>
                      </a:r>
                      <a:endParaRPr lang="hr-HR" sz="2800" dirty="0">
                        <a:solidFill>
                          <a:schemeClr val="tx1"/>
                        </a:solidFill>
                        <a:latin typeface="+mn-lt"/>
                        <a:ea typeface="Calibri"/>
                        <a:cs typeface="Times New Roman"/>
                      </a:endParaRPr>
                    </a:p>
                  </a:txBody>
                  <a:tcPr marL="68580" marR="68580" marT="0" marB="0" anchor="b"/>
                </a:tc>
                <a:extLst>
                  <a:ext uri="{0D108BD9-81ED-4DB2-BD59-A6C34878D82A}">
                    <a16:rowId xmlns:a16="http://schemas.microsoft.com/office/drawing/2014/main" val="10006"/>
                  </a:ext>
                </a:extLst>
              </a:tr>
            </a:tbl>
          </a:graphicData>
        </a:graphic>
      </p:graphicFrame>
      <p:sp>
        <p:nvSpPr>
          <p:cNvPr id="3" name="TextBox 2"/>
          <p:cNvSpPr txBox="1"/>
          <p:nvPr/>
        </p:nvSpPr>
        <p:spPr>
          <a:xfrm>
            <a:off x="411892" y="5579457"/>
            <a:ext cx="1727845" cy="369332"/>
          </a:xfrm>
          <a:prstGeom prst="rect">
            <a:avLst/>
          </a:prstGeom>
          <a:noFill/>
        </p:spPr>
        <p:txBody>
          <a:bodyPr wrap="none" rtlCol="0">
            <a:spAutoFit/>
          </a:bodyPr>
          <a:lstStyle/>
          <a:p>
            <a:r>
              <a:rPr lang="en-US" b="1" dirty="0"/>
              <a:t>37 Departments</a:t>
            </a:r>
          </a:p>
        </p:txBody>
      </p:sp>
    </p:spTree>
    <p:extLst>
      <p:ext uri="{BB962C8B-B14F-4D97-AF65-F5344CB8AC3E}">
        <p14:creationId xmlns:p14="http://schemas.microsoft.com/office/powerpoint/2010/main" val="9967381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3808154" y="607131"/>
            <a:ext cx="6477390" cy="1569660"/>
          </a:xfrm>
          <a:prstGeom prst="rect">
            <a:avLst/>
          </a:prstGeom>
          <a:noFill/>
        </p:spPr>
        <p:txBody>
          <a:bodyPr wrap="square" rtlCol="0">
            <a:spAutoFit/>
          </a:bodyPr>
          <a:lstStyle/>
          <a:p>
            <a:pPr algn="r"/>
            <a:r>
              <a:rPr lang="ta-IN" sz="4800" b="1" dirty="0">
                <a:solidFill>
                  <a:schemeClr val="bg1"/>
                </a:solidFill>
                <a:latin typeface="Trebuchet MS"/>
                <a:cs typeface="Trebuchet MS"/>
              </a:rPr>
              <a:t>Naslov prezentacije </a:t>
            </a:r>
            <a:r>
              <a:rPr lang="ta-IN" sz="4800" dirty="0">
                <a:solidFill>
                  <a:schemeClr val="bg1"/>
                </a:solidFill>
                <a:latin typeface="Trebuchet MS"/>
                <a:cs typeface="Trebuchet MS"/>
              </a:rPr>
              <a:t>na dva ili tri reda</a:t>
            </a:r>
            <a:endParaRPr lang="en-US" sz="4800" dirty="0">
              <a:solidFill>
                <a:schemeClr val="bg1"/>
              </a:solidFill>
              <a:latin typeface="Trebuchet MS"/>
              <a:cs typeface="Trebuchet MS"/>
            </a:endParaRPr>
          </a:p>
        </p:txBody>
      </p:sp>
      <p:pic>
        <p:nvPicPr>
          <p:cNvPr id="6" name="Picture 5" descr="SUM.ep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14055" y="5972175"/>
            <a:ext cx="1445007" cy="680003"/>
          </a:xfrm>
          <a:prstGeom prst="rect">
            <a:avLst/>
          </a:prstGeom>
        </p:spPr>
      </p:pic>
      <p:pic>
        <p:nvPicPr>
          <p:cNvPr id="7" name="Picture 2"/>
          <p:cNvPicPr>
            <a:picLocks noChangeAspect="1" noChangeArrowheads="1"/>
          </p:cNvPicPr>
          <p:nvPr/>
        </p:nvPicPr>
        <p:blipFill>
          <a:blip r:embed="rId3" cstate="print"/>
          <a:srcRect/>
          <a:stretch>
            <a:fillRect/>
          </a:stretch>
        </p:blipFill>
        <p:spPr bwMode="auto">
          <a:xfrm>
            <a:off x="0" y="5981700"/>
            <a:ext cx="4752975" cy="876300"/>
          </a:xfrm>
          <a:prstGeom prst="rect">
            <a:avLst/>
          </a:prstGeom>
          <a:noFill/>
          <a:ln w="9525">
            <a:noFill/>
            <a:miter lim="800000"/>
            <a:headEnd/>
            <a:tailEnd/>
          </a:ln>
        </p:spPr>
      </p:pic>
      <p:sp>
        <p:nvSpPr>
          <p:cNvPr id="2" name="Title 1"/>
          <p:cNvSpPr>
            <a:spLocks noGrp="1"/>
          </p:cNvSpPr>
          <p:nvPr>
            <p:ph type="title"/>
          </p:nvPr>
        </p:nvSpPr>
        <p:spPr>
          <a:xfrm>
            <a:off x="703093" y="347174"/>
            <a:ext cx="8596668" cy="721774"/>
          </a:xfrm>
        </p:spPr>
        <p:txBody>
          <a:bodyPr/>
          <a:lstStyle/>
          <a:p>
            <a:r>
              <a:rPr lang="hr-BA" dirty="0" smtClean="0"/>
              <a:t>Admission process</a:t>
            </a:r>
            <a:endParaRPr lang="hr-BA" dirty="0"/>
          </a:p>
        </p:txBody>
      </p:sp>
      <p:pic>
        <p:nvPicPr>
          <p:cNvPr id="8" name="Picture 7"/>
          <p:cNvPicPr>
            <a:picLocks noChangeAspect="1"/>
          </p:cNvPicPr>
          <p:nvPr/>
        </p:nvPicPr>
        <p:blipFill>
          <a:blip r:embed="rId4"/>
          <a:stretch>
            <a:fillRect/>
          </a:stretch>
        </p:blipFill>
        <p:spPr>
          <a:xfrm>
            <a:off x="1317055" y="1068948"/>
            <a:ext cx="7786604" cy="4866628"/>
          </a:xfrm>
          <a:prstGeom prst="rect">
            <a:avLst/>
          </a:prstGeom>
        </p:spPr>
      </p:pic>
    </p:spTree>
    <p:extLst>
      <p:ext uri="{BB962C8B-B14F-4D97-AF65-F5344CB8AC3E}">
        <p14:creationId xmlns:p14="http://schemas.microsoft.com/office/powerpoint/2010/main" val="33691552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SUM.ep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14055" y="6063616"/>
            <a:ext cx="1445007" cy="680003"/>
          </a:xfrm>
          <a:prstGeom prst="rect">
            <a:avLst/>
          </a:prstGeom>
        </p:spPr>
      </p:pic>
      <p:sp>
        <p:nvSpPr>
          <p:cNvPr id="4" name="TextBox 3"/>
          <p:cNvSpPr txBox="1"/>
          <p:nvPr/>
        </p:nvSpPr>
        <p:spPr>
          <a:xfrm>
            <a:off x="495386" y="917992"/>
            <a:ext cx="8376765" cy="1384995"/>
          </a:xfrm>
          <a:prstGeom prst="rect">
            <a:avLst/>
          </a:prstGeom>
          <a:noFill/>
        </p:spPr>
        <p:txBody>
          <a:bodyPr wrap="square" rtlCol="0">
            <a:spAutoFit/>
          </a:bodyPr>
          <a:lstStyle/>
          <a:p>
            <a:r>
              <a:rPr lang="en-US" sz="2800" b="1" dirty="0"/>
              <a:t>Accreditation </a:t>
            </a:r>
            <a:r>
              <a:rPr lang="en-US" sz="2800" dirty="0"/>
              <a:t>of study programs by </a:t>
            </a:r>
          </a:p>
          <a:p>
            <a:r>
              <a:rPr lang="en-US" sz="2800" b="1" dirty="0"/>
              <a:t>Croatian Agency for Science and Higher Education</a:t>
            </a:r>
          </a:p>
          <a:p>
            <a:r>
              <a:rPr lang="en-US" sz="2800" dirty="0"/>
              <a:t>and </a:t>
            </a:r>
            <a:r>
              <a:rPr lang="en-US" sz="2800" b="1" dirty="0"/>
              <a:t>Croatian Medical Chamber</a:t>
            </a:r>
          </a:p>
        </p:txBody>
      </p:sp>
      <p:pic>
        <p:nvPicPr>
          <p:cNvPr id="9" name="Picture 2"/>
          <p:cNvPicPr>
            <a:picLocks noChangeAspect="1" noChangeArrowheads="1"/>
          </p:cNvPicPr>
          <p:nvPr/>
        </p:nvPicPr>
        <p:blipFill>
          <a:blip r:embed="rId3" cstate="print"/>
          <a:srcRect/>
          <a:stretch>
            <a:fillRect/>
          </a:stretch>
        </p:blipFill>
        <p:spPr bwMode="auto">
          <a:xfrm>
            <a:off x="0" y="5981700"/>
            <a:ext cx="4752975" cy="876300"/>
          </a:xfrm>
          <a:prstGeom prst="rect">
            <a:avLst/>
          </a:prstGeom>
          <a:noFill/>
          <a:ln w="9525">
            <a:noFill/>
            <a:miter lim="800000"/>
            <a:headEnd/>
            <a:tailEnd/>
          </a:ln>
        </p:spPr>
      </p:pic>
      <p:pic>
        <p:nvPicPr>
          <p:cNvPr id="2050" name="Picture 2"/>
          <p:cNvPicPr>
            <a:picLocks noChangeAspect="1" noChangeArrowheads="1"/>
          </p:cNvPicPr>
          <p:nvPr/>
        </p:nvPicPr>
        <p:blipFill>
          <a:blip r:embed="rId4" cstate="print"/>
          <a:srcRect/>
          <a:stretch>
            <a:fillRect/>
          </a:stretch>
        </p:blipFill>
        <p:spPr bwMode="auto">
          <a:xfrm>
            <a:off x="8781531" y="0"/>
            <a:ext cx="3171568" cy="3026768"/>
          </a:xfrm>
          <a:prstGeom prst="rect">
            <a:avLst/>
          </a:prstGeom>
          <a:noFill/>
          <a:ln w="9525">
            <a:noFill/>
            <a:miter lim="800000"/>
            <a:headEnd/>
            <a:tailEnd/>
          </a:ln>
        </p:spPr>
      </p:pic>
      <p:pic>
        <p:nvPicPr>
          <p:cNvPr id="8" name="Picture 7"/>
          <p:cNvPicPr>
            <a:picLocks noChangeAspect="1"/>
          </p:cNvPicPr>
          <p:nvPr/>
        </p:nvPicPr>
        <p:blipFill>
          <a:blip r:embed="rId5"/>
          <a:stretch>
            <a:fillRect/>
          </a:stretch>
        </p:blipFill>
        <p:spPr>
          <a:xfrm>
            <a:off x="1488965" y="3026768"/>
            <a:ext cx="3779165" cy="1815688"/>
          </a:xfrm>
          <a:prstGeom prst="rect">
            <a:avLst/>
          </a:prstGeom>
        </p:spPr>
      </p:pic>
      <p:pic>
        <p:nvPicPr>
          <p:cNvPr id="12" name="Picture 11"/>
          <p:cNvPicPr>
            <a:picLocks noChangeAspect="1"/>
          </p:cNvPicPr>
          <p:nvPr/>
        </p:nvPicPr>
        <p:blipFill>
          <a:blip r:embed="rId6"/>
          <a:stretch>
            <a:fillRect/>
          </a:stretch>
        </p:blipFill>
        <p:spPr>
          <a:xfrm>
            <a:off x="6102657" y="2962606"/>
            <a:ext cx="2769494" cy="2769494"/>
          </a:xfrm>
          <a:prstGeom prst="rect">
            <a:avLst/>
          </a:prstGeom>
        </p:spPr>
      </p:pic>
    </p:spTree>
    <p:extLst>
      <p:ext uri="{BB962C8B-B14F-4D97-AF65-F5344CB8AC3E}">
        <p14:creationId xmlns:p14="http://schemas.microsoft.com/office/powerpoint/2010/main" val="15621155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SUM.ep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14055" y="6063616"/>
            <a:ext cx="1445007" cy="680003"/>
          </a:xfrm>
          <a:prstGeom prst="rect">
            <a:avLst/>
          </a:prstGeom>
        </p:spPr>
      </p:pic>
      <p:sp>
        <p:nvSpPr>
          <p:cNvPr id="4" name="Rectangle 3"/>
          <p:cNvSpPr/>
          <p:nvPr/>
        </p:nvSpPr>
        <p:spPr>
          <a:xfrm>
            <a:off x="1331224" y="287226"/>
            <a:ext cx="9836475" cy="646331"/>
          </a:xfrm>
          <a:prstGeom prst="rect">
            <a:avLst/>
          </a:prstGeom>
        </p:spPr>
        <p:txBody>
          <a:bodyPr wrap="none">
            <a:spAutoFit/>
          </a:bodyPr>
          <a:lstStyle/>
          <a:p>
            <a:r>
              <a:rPr lang="hr-HR" sz="3600" dirty="0"/>
              <a:t>2</a:t>
            </a:r>
            <a:r>
              <a:rPr lang="en-US" sz="3600" dirty="0"/>
              <a:t>5</a:t>
            </a:r>
            <a:r>
              <a:rPr lang="hr-HR" sz="3600" dirty="0"/>
              <a:t> </a:t>
            </a:r>
            <a:r>
              <a:rPr lang="hr-HR" sz="3600" dirty="0" err="1"/>
              <a:t>years</a:t>
            </a:r>
            <a:r>
              <a:rPr lang="hr-HR" sz="3600" dirty="0"/>
              <a:t> </a:t>
            </a:r>
            <a:r>
              <a:rPr lang="hr-HR" sz="3600" dirty="0" err="1"/>
              <a:t>of</a:t>
            </a:r>
            <a:r>
              <a:rPr lang="hr-HR" sz="3600" dirty="0"/>
              <a:t> </a:t>
            </a:r>
            <a:r>
              <a:rPr lang="hr-HR" sz="3600" dirty="0" err="1"/>
              <a:t>School</a:t>
            </a:r>
            <a:r>
              <a:rPr lang="hr-HR" sz="3600" dirty="0"/>
              <a:t> </a:t>
            </a:r>
            <a:r>
              <a:rPr lang="hr-HR" sz="3600" dirty="0" err="1"/>
              <a:t>of</a:t>
            </a:r>
            <a:r>
              <a:rPr lang="hr-HR" sz="3600" dirty="0"/>
              <a:t> Medicine University </a:t>
            </a:r>
            <a:r>
              <a:rPr lang="hr-HR" sz="3600" dirty="0" err="1"/>
              <a:t>of</a:t>
            </a:r>
            <a:r>
              <a:rPr lang="hr-HR" sz="3600" dirty="0"/>
              <a:t> Mostar</a:t>
            </a:r>
            <a:endParaRPr lang="en-US" sz="3600" dirty="0"/>
          </a:p>
        </p:txBody>
      </p:sp>
      <p:sp>
        <p:nvSpPr>
          <p:cNvPr id="5" name="Rectangle 4"/>
          <p:cNvSpPr/>
          <p:nvPr/>
        </p:nvSpPr>
        <p:spPr>
          <a:xfrm>
            <a:off x="3873543" y="1121613"/>
            <a:ext cx="6096000" cy="1200329"/>
          </a:xfrm>
          <a:prstGeom prst="rect">
            <a:avLst/>
          </a:prstGeom>
        </p:spPr>
        <p:txBody>
          <a:bodyPr>
            <a:spAutoFit/>
          </a:bodyPr>
          <a:lstStyle/>
          <a:p>
            <a:r>
              <a:rPr lang="hr-HR" sz="2400" dirty="0"/>
              <a:t>No. </a:t>
            </a:r>
            <a:r>
              <a:rPr lang="hr-HR" sz="2400" dirty="0" err="1"/>
              <a:t>of</a:t>
            </a:r>
            <a:r>
              <a:rPr lang="hr-HR" sz="2400" dirty="0"/>
              <a:t> </a:t>
            </a:r>
            <a:r>
              <a:rPr lang="hr-HR" sz="2400" dirty="0" err="1"/>
              <a:t>graduate</a:t>
            </a:r>
            <a:r>
              <a:rPr lang="hr-HR" sz="2400" dirty="0"/>
              <a:t>: </a:t>
            </a:r>
            <a:r>
              <a:rPr lang="en-US" sz="2400" dirty="0"/>
              <a:t>71</a:t>
            </a:r>
            <a:r>
              <a:rPr lang="hr-HR" sz="2400" dirty="0"/>
              <a:t>4</a:t>
            </a:r>
          </a:p>
          <a:p>
            <a:r>
              <a:rPr lang="hr-HR" sz="2400" dirty="0"/>
              <a:t>No. Master </a:t>
            </a:r>
            <a:r>
              <a:rPr lang="hr-HR" sz="2400" dirty="0" err="1"/>
              <a:t>of</a:t>
            </a:r>
            <a:r>
              <a:rPr lang="hr-HR" sz="2400" dirty="0"/>
              <a:t> Science: 130</a:t>
            </a:r>
          </a:p>
          <a:p>
            <a:r>
              <a:rPr lang="hr-HR" sz="2400" dirty="0"/>
              <a:t>No. </a:t>
            </a:r>
            <a:r>
              <a:rPr lang="hr-HR" sz="2400" dirty="0" err="1"/>
              <a:t>PhD</a:t>
            </a:r>
            <a:r>
              <a:rPr lang="hr-HR" sz="2400" dirty="0"/>
              <a:t>: </a:t>
            </a:r>
            <a:r>
              <a:rPr lang="en-US" sz="2400" dirty="0"/>
              <a:t>124</a:t>
            </a:r>
          </a:p>
        </p:txBody>
      </p:sp>
      <p:pic>
        <p:nvPicPr>
          <p:cNvPr id="6" name="Picture 5"/>
          <p:cNvPicPr>
            <a:picLocks noChangeAspect="1"/>
          </p:cNvPicPr>
          <p:nvPr/>
        </p:nvPicPr>
        <p:blipFill>
          <a:blip r:embed="rId3" cstate="print"/>
          <a:stretch>
            <a:fillRect/>
          </a:stretch>
        </p:blipFill>
        <p:spPr>
          <a:xfrm>
            <a:off x="1423850" y="2882765"/>
            <a:ext cx="9604347" cy="3089410"/>
          </a:xfrm>
          <a:prstGeom prst="rect">
            <a:avLst/>
          </a:prstGeom>
        </p:spPr>
      </p:pic>
      <p:pic>
        <p:nvPicPr>
          <p:cNvPr id="8" name="Picture 2"/>
          <p:cNvPicPr>
            <a:picLocks noChangeAspect="1" noChangeArrowheads="1"/>
          </p:cNvPicPr>
          <p:nvPr/>
        </p:nvPicPr>
        <p:blipFill>
          <a:blip r:embed="rId4" cstate="print"/>
          <a:srcRect/>
          <a:stretch>
            <a:fillRect/>
          </a:stretch>
        </p:blipFill>
        <p:spPr bwMode="auto">
          <a:xfrm>
            <a:off x="0" y="5981700"/>
            <a:ext cx="4752975" cy="876300"/>
          </a:xfrm>
          <a:prstGeom prst="rect">
            <a:avLst/>
          </a:prstGeom>
          <a:noFill/>
          <a:ln w="9525">
            <a:noFill/>
            <a:miter lim="800000"/>
            <a:headEnd/>
            <a:tailEnd/>
          </a:ln>
        </p:spPr>
      </p:pic>
    </p:spTree>
    <p:extLst>
      <p:ext uri="{BB962C8B-B14F-4D97-AF65-F5344CB8AC3E}">
        <p14:creationId xmlns:p14="http://schemas.microsoft.com/office/powerpoint/2010/main" val="37927065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SUM.ep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14055" y="6155057"/>
            <a:ext cx="1445007" cy="680003"/>
          </a:xfrm>
          <a:prstGeom prst="rect">
            <a:avLst/>
          </a:prstGeom>
        </p:spPr>
      </p:pic>
      <p:pic>
        <p:nvPicPr>
          <p:cNvPr id="2" name="Picture 1"/>
          <p:cNvPicPr>
            <a:picLocks noChangeAspect="1"/>
          </p:cNvPicPr>
          <p:nvPr/>
        </p:nvPicPr>
        <p:blipFill>
          <a:blip r:embed="rId3" cstate="print"/>
          <a:stretch>
            <a:fillRect/>
          </a:stretch>
        </p:blipFill>
        <p:spPr>
          <a:xfrm>
            <a:off x="7834782" y="3365145"/>
            <a:ext cx="4242455" cy="2755690"/>
          </a:xfrm>
          <a:prstGeom prst="rect">
            <a:avLst/>
          </a:prstGeom>
        </p:spPr>
      </p:pic>
      <p:pic>
        <p:nvPicPr>
          <p:cNvPr id="3" name="Picture 2"/>
          <p:cNvPicPr>
            <a:picLocks noChangeAspect="1"/>
          </p:cNvPicPr>
          <p:nvPr/>
        </p:nvPicPr>
        <p:blipFill>
          <a:blip r:embed="rId4" cstate="print"/>
          <a:stretch>
            <a:fillRect/>
          </a:stretch>
        </p:blipFill>
        <p:spPr>
          <a:xfrm>
            <a:off x="6267238" y="0"/>
            <a:ext cx="5924762" cy="3365145"/>
          </a:xfrm>
          <a:prstGeom prst="rect">
            <a:avLst/>
          </a:prstGeom>
        </p:spPr>
      </p:pic>
      <p:sp>
        <p:nvSpPr>
          <p:cNvPr id="4" name="Rectangle 3"/>
          <p:cNvSpPr/>
          <p:nvPr/>
        </p:nvSpPr>
        <p:spPr>
          <a:xfrm>
            <a:off x="8103832" y="240123"/>
            <a:ext cx="3147015" cy="369332"/>
          </a:xfrm>
          <a:prstGeom prst="rect">
            <a:avLst/>
          </a:prstGeom>
        </p:spPr>
        <p:txBody>
          <a:bodyPr wrap="none">
            <a:spAutoFit/>
          </a:bodyPr>
          <a:lstStyle/>
          <a:p>
            <a:r>
              <a:rPr lang="en-US" b="1" dirty="0">
                <a:solidFill>
                  <a:schemeClr val="bg1"/>
                </a:solidFill>
                <a:latin typeface="Verdana" panose="020B0604030504040204" pitchFamily="34" charset="0"/>
              </a:rPr>
              <a:t>The Imaginary Invalid</a:t>
            </a:r>
            <a:r>
              <a:rPr lang="en-US" dirty="0">
                <a:solidFill>
                  <a:schemeClr val="bg1"/>
                </a:solidFill>
                <a:latin typeface="DejaVu Serif"/>
              </a:rPr>
              <a:t> </a:t>
            </a:r>
            <a:endParaRPr lang="en-US" dirty="0">
              <a:solidFill>
                <a:schemeClr val="bg1"/>
              </a:solidFill>
            </a:endParaRPr>
          </a:p>
        </p:txBody>
      </p:sp>
      <p:sp>
        <p:nvSpPr>
          <p:cNvPr id="8" name="Rectangle 7"/>
          <p:cNvSpPr/>
          <p:nvPr/>
        </p:nvSpPr>
        <p:spPr>
          <a:xfrm>
            <a:off x="10271389" y="3435642"/>
            <a:ext cx="1930337" cy="369332"/>
          </a:xfrm>
          <a:prstGeom prst="rect">
            <a:avLst/>
          </a:prstGeom>
        </p:spPr>
        <p:txBody>
          <a:bodyPr wrap="none">
            <a:spAutoFit/>
          </a:bodyPr>
          <a:lstStyle/>
          <a:p>
            <a:r>
              <a:rPr lang="en-US" b="1" dirty="0">
                <a:solidFill>
                  <a:srgbClr val="000000"/>
                </a:solidFill>
                <a:latin typeface="Verdana" panose="020B0604030504040204" pitchFamily="34" charset="0"/>
              </a:rPr>
              <a:t>Tooth mouse</a:t>
            </a:r>
            <a:r>
              <a:rPr lang="en-US" dirty="0">
                <a:solidFill>
                  <a:srgbClr val="000000"/>
                </a:solidFill>
                <a:latin typeface="DejaVu Serif"/>
              </a:rPr>
              <a:t> </a:t>
            </a:r>
            <a:endParaRPr lang="en-US" dirty="0"/>
          </a:p>
        </p:txBody>
      </p:sp>
      <p:pic>
        <p:nvPicPr>
          <p:cNvPr id="5" name="Picture 4"/>
          <p:cNvPicPr>
            <a:picLocks noChangeAspect="1"/>
          </p:cNvPicPr>
          <p:nvPr/>
        </p:nvPicPr>
        <p:blipFill>
          <a:blip r:embed="rId5" cstate="print"/>
          <a:stretch>
            <a:fillRect/>
          </a:stretch>
        </p:blipFill>
        <p:spPr>
          <a:xfrm>
            <a:off x="11250847" y="5237897"/>
            <a:ext cx="828571" cy="885714"/>
          </a:xfrm>
          <a:prstGeom prst="rect">
            <a:avLst/>
          </a:prstGeom>
        </p:spPr>
      </p:pic>
      <p:pic>
        <p:nvPicPr>
          <p:cNvPr id="6" name="Picture 5"/>
          <p:cNvPicPr>
            <a:picLocks noChangeAspect="1"/>
          </p:cNvPicPr>
          <p:nvPr/>
        </p:nvPicPr>
        <p:blipFill>
          <a:blip r:embed="rId6" cstate="print"/>
          <a:stretch>
            <a:fillRect/>
          </a:stretch>
        </p:blipFill>
        <p:spPr>
          <a:xfrm>
            <a:off x="1264049" y="691601"/>
            <a:ext cx="5058389" cy="3575102"/>
          </a:xfrm>
          <a:prstGeom prst="rect">
            <a:avLst/>
          </a:prstGeom>
        </p:spPr>
      </p:pic>
      <p:sp>
        <p:nvSpPr>
          <p:cNvPr id="7" name="TextBox 6"/>
          <p:cNvSpPr txBox="1"/>
          <p:nvPr/>
        </p:nvSpPr>
        <p:spPr>
          <a:xfrm>
            <a:off x="0" y="46493"/>
            <a:ext cx="3601179" cy="646331"/>
          </a:xfrm>
          <a:prstGeom prst="rect">
            <a:avLst/>
          </a:prstGeom>
          <a:noFill/>
        </p:spPr>
        <p:txBody>
          <a:bodyPr wrap="none" rtlCol="0">
            <a:spAutoFit/>
          </a:bodyPr>
          <a:lstStyle/>
          <a:p>
            <a:r>
              <a:rPr lang="en-US" sz="3600" dirty="0"/>
              <a:t>Students activities</a:t>
            </a:r>
          </a:p>
        </p:txBody>
      </p:sp>
      <p:pic>
        <p:nvPicPr>
          <p:cNvPr id="9" name="Picture 8"/>
          <p:cNvPicPr>
            <a:picLocks noChangeAspect="1"/>
          </p:cNvPicPr>
          <p:nvPr/>
        </p:nvPicPr>
        <p:blipFill>
          <a:blip r:embed="rId7" cstate="print"/>
          <a:stretch>
            <a:fillRect/>
          </a:stretch>
        </p:blipFill>
        <p:spPr>
          <a:xfrm>
            <a:off x="4254061" y="4266703"/>
            <a:ext cx="3895238" cy="1485714"/>
          </a:xfrm>
          <a:prstGeom prst="rect">
            <a:avLst/>
          </a:prstGeom>
        </p:spPr>
      </p:pic>
      <p:pic>
        <p:nvPicPr>
          <p:cNvPr id="13" name="Picture 12"/>
          <p:cNvPicPr>
            <a:picLocks noChangeAspect="1"/>
          </p:cNvPicPr>
          <p:nvPr/>
        </p:nvPicPr>
        <p:blipFill>
          <a:blip r:embed="rId8" cstate="print"/>
          <a:stretch>
            <a:fillRect/>
          </a:stretch>
        </p:blipFill>
        <p:spPr>
          <a:xfrm>
            <a:off x="-27703" y="4224061"/>
            <a:ext cx="4316368" cy="1790757"/>
          </a:xfrm>
          <a:prstGeom prst="rect">
            <a:avLst/>
          </a:prstGeom>
        </p:spPr>
      </p:pic>
      <p:pic>
        <p:nvPicPr>
          <p:cNvPr id="14" name="Picture 2"/>
          <p:cNvPicPr>
            <a:picLocks noChangeAspect="1" noChangeArrowheads="1"/>
          </p:cNvPicPr>
          <p:nvPr/>
        </p:nvPicPr>
        <p:blipFill>
          <a:blip r:embed="rId9" cstate="print"/>
          <a:srcRect/>
          <a:stretch>
            <a:fillRect/>
          </a:stretch>
        </p:blipFill>
        <p:spPr bwMode="auto">
          <a:xfrm>
            <a:off x="0" y="5981700"/>
            <a:ext cx="4752975" cy="876300"/>
          </a:xfrm>
          <a:prstGeom prst="rect">
            <a:avLst/>
          </a:prstGeom>
          <a:noFill/>
          <a:ln w="9525">
            <a:noFill/>
            <a:miter lim="800000"/>
            <a:headEnd/>
            <a:tailEnd/>
          </a:ln>
        </p:spPr>
      </p:pic>
    </p:spTree>
    <p:extLst>
      <p:ext uri="{BB962C8B-B14F-4D97-AF65-F5344CB8AC3E}">
        <p14:creationId xmlns:p14="http://schemas.microsoft.com/office/powerpoint/2010/main" val="11247599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2" cstate="print"/>
          <a:srcRect/>
          <a:stretch>
            <a:fillRect/>
          </a:stretch>
        </p:blipFill>
        <p:spPr bwMode="auto">
          <a:xfrm>
            <a:off x="0" y="0"/>
            <a:ext cx="12211050" cy="6877050"/>
          </a:xfrm>
          <a:prstGeom prst="rect">
            <a:avLst/>
          </a:prstGeom>
          <a:noFill/>
          <a:ln w="9525">
            <a:noFill/>
            <a:miter lim="800000"/>
            <a:headEnd/>
            <a:tailEnd/>
          </a:ln>
        </p:spPr>
      </p:pic>
      <p:sp>
        <p:nvSpPr>
          <p:cNvPr id="2" name="TextBox 1"/>
          <p:cNvSpPr txBox="1"/>
          <p:nvPr/>
        </p:nvSpPr>
        <p:spPr>
          <a:xfrm>
            <a:off x="352865" y="4912551"/>
            <a:ext cx="6747360" cy="769441"/>
          </a:xfrm>
          <a:prstGeom prst="rect">
            <a:avLst/>
          </a:prstGeom>
          <a:noFill/>
        </p:spPr>
        <p:txBody>
          <a:bodyPr wrap="none" rtlCol="0">
            <a:spAutoFit/>
          </a:bodyPr>
          <a:lstStyle/>
          <a:p>
            <a:r>
              <a:rPr lang="en-US" sz="4400" dirty="0">
                <a:solidFill>
                  <a:schemeClr val="bg1"/>
                </a:solidFill>
              </a:rPr>
              <a:t>Thank you for your attention</a:t>
            </a:r>
          </a:p>
        </p:txBody>
      </p:sp>
    </p:spTree>
    <p:extLst>
      <p:ext uri="{BB962C8B-B14F-4D97-AF65-F5344CB8AC3E}">
        <p14:creationId xmlns:p14="http://schemas.microsoft.com/office/powerpoint/2010/main" val="1124384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2507" y="248529"/>
            <a:ext cx="11532973" cy="1938992"/>
          </a:xfrm>
          <a:prstGeom prst="rect">
            <a:avLst/>
          </a:prstGeom>
        </p:spPr>
        <p:txBody>
          <a:bodyPr wrap="square">
            <a:spAutoFit/>
          </a:bodyPr>
          <a:lstStyle/>
          <a:p>
            <a:r>
              <a:rPr lang="bs-Latn-BA" sz="2400" dirty="0"/>
              <a:t>University of Mostar was established </a:t>
            </a:r>
            <a:r>
              <a:rPr lang="bs-Latn-BA" sz="2400" smtClean="0"/>
              <a:t>1977.</a:t>
            </a:r>
          </a:p>
          <a:p>
            <a:endParaRPr lang="en-US" sz="2400" dirty="0"/>
          </a:p>
          <a:p>
            <a:pPr marL="342900" indent="-342900">
              <a:buFont typeface="Arial" panose="020B0604020202020204" pitchFamily="34" charset="0"/>
              <a:buChar char="•"/>
            </a:pPr>
            <a:r>
              <a:rPr lang="hr-BA" sz="2400" dirty="0" smtClean="0"/>
              <a:t>Medical studies in English started in 2018./2019.</a:t>
            </a:r>
          </a:p>
          <a:p>
            <a:pPr marL="342900" indent="-342900">
              <a:buFont typeface="Arial" panose="020B0604020202020204" pitchFamily="34" charset="0"/>
              <a:buChar char="•"/>
            </a:pPr>
            <a:endParaRPr lang="hr-HR" sz="2400" dirty="0"/>
          </a:p>
          <a:p>
            <a:endParaRPr lang="en-US" sz="2400" dirty="0"/>
          </a:p>
        </p:txBody>
      </p:sp>
      <p:pic>
        <p:nvPicPr>
          <p:cNvPr id="7" name="Picture 6" descr="SUM.ep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14055" y="6063616"/>
            <a:ext cx="1445007" cy="680003"/>
          </a:xfrm>
          <a:prstGeom prst="rect">
            <a:avLst/>
          </a:prstGeom>
        </p:spPr>
      </p:pic>
      <p:pic>
        <p:nvPicPr>
          <p:cNvPr id="6" name="Picture 2"/>
          <p:cNvPicPr>
            <a:picLocks noChangeAspect="1" noChangeArrowheads="1"/>
          </p:cNvPicPr>
          <p:nvPr/>
        </p:nvPicPr>
        <p:blipFill>
          <a:blip r:embed="rId3" cstate="print"/>
          <a:srcRect/>
          <a:stretch>
            <a:fillRect/>
          </a:stretch>
        </p:blipFill>
        <p:spPr bwMode="auto">
          <a:xfrm>
            <a:off x="0" y="5981700"/>
            <a:ext cx="4752975" cy="876300"/>
          </a:xfrm>
          <a:prstGeom prst="rect">
            <a:avLst/>
          </a:prstGeom>
          <a:noFill/>
          <a:ln w="9525">
            <a:noFill/>
            <a:miter lim="800000"/>
            <a:headEnd/>
            <a:tailEnd/>
          </a:ln>
        </p:spPr>
      </p:pic>
      <p:pic>
        <p:nvPicPr>
          <p:cNvPr id="3" name="Picture 2"/>
          <p:cNvPicPr>
            <a:picLocks noChangeAspect="1"/>
          </p:cNvPicPr>
          <p:nvPr/>
        </p:nvPicPr>
        <p:blipFill>
          <a:blip r:embed="rId4"/>
          <a:stretch>
            <a:fillRect/>
          </a:stretch>
        </p:blipFill>
        <p:spPr>
          <a:xfrm>
            <a:off x="2021983" y="1556021"/>
            <a:ext cx="7212153" cy="4507595"/>
          </a:xfrm>
          <a:prstGeom prst="rect">
            <a:avLst/>
          </a:prstGeom>
        </p:spPr>
      </p:pic>
    </p:spTree>
    <p:extLst>
      <p:ext uri="{BB962C8B-B14F-4D97-AF65-F5344CB8AC3E}">
        <p14:creationId xmlns:p14="http://schemas.microsoft.com/office/powerpoint/2010/main" val="41370301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Acknowledgement and disclaimer</a:t>
            </a:r>
            <a:endParaRPr lang="en-US" dirty="0"/>
          </a:p>
        </p:txBody>
      </p:sp>
      <p:sp>
        <p:nvSpPr>
          <p:cNvPr id="3" name="Content Placeholder 2"/>
          <p:cNvSpPr>
            <a:spLocks noGrp="1"/>
          </p:cNvSpPr>
          <p:nvPr>
            <p:ph idx="1"/>
          </p:nvPr>
        </p:nvSpPr>
        <p:spPr/>
        <p:txBody>
          <a:bodyPr>
            <a:normAutofit/>
          </a:bodyPr>
          <a:lstStyle/>
          <a:p>
            <a:r>
              <a:rPr lang="sr-Latn-BA" b="1" smtClean="0"/>
              <a:t>Erasmus</a:t>
            </a:r>
            <a:r>
              <a:rPr lang="sr-Latn-BA" b="1"/>
              <a:t>+ KA2 Capacity Building in the field of Higher Education</a:t>
            </a:r>
            <a:endParaRPr lang="en-US" dirty="0"/>
          </a:p>
          <a:p>
            <a:r>
              <a:rPr lang="sr-Latn-BA"/>
              <a:t>Strengthening capacities and digital competences in biomedical education through internationalization at home </a:t>
            </a:r>
            <a:r>
              <a:rPr lang="en-US" smtClean="0"/>
              <a:t>- </a:t>
            </a:r>
            <a:r>
              <a:rPr lang="sr-Latn-BA" smtClean="0"/>
              <a:t>BIOSINT</a:t>
            </a:r>
            <a:endParaRPr lang="en-US" dirty="0"/>
          </a:p>
          <a:p>
            <a:r>
              <a:rPr lang="en-US" dirty="0"/>
              <a:t>Project number:  101082863-ERASMUS-EDU-2022-CBHE-STRAND-2</a:t>
            </a:r>
          </a:p>
          <a:p>
            <a:r>
              <a:rPr lang="bs-Latn-BA" smtClean="0"/>
              <a:t>'</a:t>
            </a:r>
            <a:r>
              <a:rPr lang="bs-Latn-BA"/>
              <a:t>'Funded by the European Union. Views and opinions expressed are however those of the author(s) only and do not necessarily reflect those of the European Union or  European Education and Culture Executive Agency (EACEA). Neither the European Union nor the granting authority can be held responsible for them.</a:t>
            </a:r>
            <a:r>
              <a:rPr lang="bs-Latn-BA" i="1"/>
              <a:t>"</a:t>
            </a:r>
            <a:endParaRPr lang="en-US" dirty="0"/>
          </a:p>
          <a:p>
            <a:endParaRPr lang="en-US" dirty="0"/>
          </a:p>
          <a:p>
            <a:endParaRPr lang="en-US" dirty="0"/>
          </a:p>
        </p:txBody>
      </p:sp>
      <p:pic>
        <p:nvPicPr>
          <p:cNvPr id="4" name="Picture 3"/>
          <p:cNvPicPr>
            <a:picLocks noChangeAspect="1"/>
          </p:cNvPicPr>
          <p:nvPr/>
        </p:nvPicPr>
        <p:blipFill>
          <a:blip r:embed="rId2"/>
          <a:stretch>
            <a:fillRect/>
          </a:stretch>
        </p:blipFill>
        <p:spPr>
          <a:xfrm>
            <a:off x="4565233" y="41127"/>
            <a:ext cx="3148651" cy="720000"/>
          </a:xfrm>
          <a:prstGeom prst="rect">
            <a:avLst/>
          </a:prstGeom>
        </p:spPr>
      </p:pic>
      <p:grpSp>
        <p:nvGrpSpPr>
          <p:cNvPr id="5" name="Group 4"/>
          <p:cNvGrpSpPr/>
          <p:nvPr/>
        </p:nvGrpSpPr>
        <p:grpSpPr>
          <a:xfrm>
            <a:off x="858407" y="6118475"/>
            <a:ext cx="9593694" cy="576000"/>
            <a:chOff x="858407" y="6118475"/>
            <a:chExt cx="9593694" cy="576000"/>
          </a:xfrm>
        </p:grpSpPr>
        <p:pic>
          <p:nvPicPr>
            <p:cNvPr id="6" name="Picture 5"/>
            <p:cNvPicPr>
              <a:picLocks noChangeAspect="1"/>
            </p:cNvPicPr>
            <p:nvPr/>
          </p:nvPicPr>
          <p:blipFill>
            <a:blip r:embed="rId3"/>
            <a:stretch>
              <a:fillRect/>
            </a:stretch>
          </p:blipFill>
          <p:spPr>
            <a:xfrm>
              <a:off x="858407" y="6118475"/>
              <a:ext cx="3835848" cy="576000"/>
            </a:xfrm>
            <a:prstGeom prst="rect">
              <a:avLst/>
            </a:prstGeom>
          </p:spPr>
        </p:pic>
        <p:pic>
          <p:nvPicPr>
            <p:cNvPr id="7" name="Picture 6"/>
            <p:cNvPicPr>
              <a:picLocks noChangeAspect="1"/>
            </p:cNvPicPr>
            <p:nvPr/>
          </p:nvPicPr>
          <p:blipFill>
            <a:blip r:embed="rId4"/>
            <a:stretch>
              <a:fillRect/>
            </a:stretch>
          </p:blipFill>
          <p:spPr>
            <a:xfrm>
              <a:off x="4975668" y="6118475"/>
              <a:ext cx="5476433" cy="576000"/>
            </a:xfrm>
            <a:prstGeom prst="rect">
              <a:avLst/>
            </a:prstGeom>
          </p:spPr>
        </p:pic>
      </p:grpSp>
    </p:spTree>
    <p:extLst>
      <p:ext uri="{BB962C8B-B14F-4D97-AF65-F5344CB8AC3E}">
        <p14:creationId xmlns:p14="http://schemas.microsoft.com/office/powerpoint/2010/main" val="41471154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3808154" y="607131"/>
            <a:ext cx="6477390" cy="1569660"/>
          </a:xfrm>
          <a:prstGeom prst="rect">
            <a:avLst/>
          </a:prstGeom>
          <a:noFill/>
        </p:spPr>
        <p:txBody>
          <a:bodyPr wrap="square" rtlCol="0">
            <a:spAutoFit/>
          </a:bodyPr>
          <a:lstStyle/>
          <a:p>
            <a:pPr algn="r"/>
            <a:r>
              <a:rPr lang="ta-IN" sz="4800" b="1" dirty="0">
                <a:solidFill>
                  <a:schemeClr val="bg1"/>
                </a:solidFill>
                <a:latin typeface="Trebuchet MS"/>
                <a:cs typeface="Trebuchet MS"/>
              </a:rPr>
              <a:t>Naslov prezentacije </a:t>
            </a:r>
            <a:r>
              <a:rPr lang="ta-IN" sz="4800" dirty="0">
                <a:solidFill>
                  <a:schemeClr val="bg1"/>
                </a:solidFill>
                <a:latin typeface="Trebuchet MS"/>
                <a:cs typeface="Trebuchet MS"/>
              </a:rPr>
              <a:t>na dva ili tri reda</a:t>
            </a:r>
            <a:endParaRPr lang="en-US" sz="4800" dirty="0">
              <a:solidFill>
                <a:schemeClr val="bg1"/>
              </a:solidFill>
              <a:latin typeface="Trebuchet MS"/>
              <a:cs typeface="Trebuchet MS"/>
            </a:endParaRPr>
          </a:p>
        </p:txBody>
      </p:sp>
      <p:sp>
        <p:nvSpPr>
          <p:cNvPr id="2" name="Rectangle 1"/>
          <p:cNvSpPr/>
          <p:nvPr/>
        </p:nvSpPr>
        <p:spPr>
          <a:xfrm>
            <a:off x="215299" y="3079257"/>
            <a:ext cx="11778992" cy="4708981"/>
          </a:xfrm>
          <a:prstGeom prst="rect">
            <a:avLst/>
          </a:prstGeom>
        </p:spPr>
        <p:txBody>
          <a:bodyPr wrap="square">
            <a:spAutoFit/>
          </a:bodyPr>
          <a:lstStyle/>
          <a:p>
            <a:r>
              <a:rPr lang="en-US" sz="2000" b="1" dirty="0"/>
              <a:t>School of Medicine building (4290,87 m2)</a:t>
            </a:r>
          </a:p>
          <a:p>
            <a:endParaRPr lang="en-US" sz="2000" b="1" dirty="0"/>
          </a:p>
          <a:p>
            <a:pPr>
              <a:buFont typeface="Arial" pitchFamily="34" charset="0"/>
              <a:buChar char="•"/>
            </a:pPr>
            <a:r>
              <a:rPr lang="en-US" sz="2000" dirty="0"/>
              <a:t> amphitheater, classrooms for lectures and computer classrooms, as well as teaching laboratories for students’ laboratory practical in Biology, Histology, Physiology, Biochemistry, Pharmacology and Microbiology</a:t>
            </a:r>
          </a:p>
          <a:p>
            <a:pPr>
              <a:buFont typeface="Arial" pitchFamily="34" charset="0"/>
              <a:buChar char="•"/>
            </a:pPr>
            <a:endParaRPr lang="en-US" sz="2000" dirty="0"/>
          </a:p>
          <a:p>
            <a:pPr>
              <a:buFont typeface="Arial" pitchFamily="34" charset="0"/>
              <a:buChar char="•"/>
            </a:pPr>
            <a:r>
              <a:rPr lang="en-US" sz="2000" dirty="0"/>
              <a:t> restaurant – coffee shop </a:t>
            </a:r>
            <a:endParaRPr lang="hr-BA" sz="2000" dirty="0" smtClean="0"/>
          </a:p>
          <a:p>
            <a:pPr>
              <a:buFont typeface="Arial" pitchFamily="34" charset="0"/>
              <a:buChar char="•"/>
            </a:pPr>
            <a:r>
              <a:rPr lang="en-US" sz="2000" dirty="0" smtClean="0"/>
              <a:t>Dental </a:t>
            </a:r>
            <a:r>
              <a:rPr lang="en-US" sz="2000" dirty="0"/>
              <a:t>outpatient clinic and one practice for children with special needs</a:t>
            </a:r>
          </a:p>
          <a:p>
            <a:endParaRPr lang="en-US" sz="2000" dirty="0"/>
          </a:p>
          <a:p>
            <a:pPr>
              <a:buFont typeface="Arial" pitchFamily="34" charset="0"/>
              <a:buChar char="•"/>
            </a:pPr>
            <a:endParaRPr lang="en-US" sz="2000" dirty="0"/>
          </a:p>
          <a:p>
            <a:endParaRPr lang="en-US" sz="2000" dirty="0"/>
          </a:p>
          <a:p>
            <a:pPr>
              <a:buFont typeface="Arial" pitchFamily="34" charset="0"/>
              <a:buChar char="•"/>
            </a:pPr>
            <a:endParaRPr lang="en-US" sz="2000" dirty="0"/>
          </a:p>
          <a:p>
            <a:pPr>
              <a:buFont typeface="Arial" pitchFamily="34" charset="0"/>
              <a:buChar char="•"/>
            </a:pPr>
            <a:endParaRPr lang="en-US" sz="2000" dirty="0"/>
          </a:p>
          <a:p>
            <a:endParaRPr lang="en-US" sz="2000" dirty="0"/>
          </a:p>
          <a:p>
            <a:endParaRPr lang="en-US" sz="2000" dirty="0"/>
          </a:p>
        </p:txBody>
      </p:sp>
      <p:pic>
        <p:nvPicPr>
          <p:cNvPr id="4" name="Picture 3"/>
          <p:cNvPicPr>
            <a:picLocks noChangeAspect="1"/>
          </p:cNvPicPr>
          <p:nvPr/>
        </p:nvPicPr>
        <p:blipFill>
          <a:blip r:embed="rId2" cstate="print"/>
          <a:stretch>
            <a:fillRect/>
          </a:stretch>
        </p:blipFill>
        <p:spPr>
          <a:xfrm>
            <a:off x="6402562" y="223287"/>
            <a:ext cx="3986056" cy="2758810"/>
          </a:xfrm>
          <a:prstGeom prst="rect">
            <a:avLst/>
          </a:prstGeom>
        </p:spPr>
      </p:pic>
      <p:pic>
        <p:nvPicPr>
          <p:cNvPr id="12" name="Picture 11"/>
          <p:cNvPicPr>
            <a:picLocks noChangeAspect="1"/>
          </p:cNvPicPr>
          <p:nvPr/>
        </p:nvPicPr>
        <p:blipFill>
          <a:blip r:embed="rId3" cstate="print"/>
          <a:stretch>
            <a:fillRect/>
          </a:stretch>
        </p:blipFill>
        <p:spPr>
          <a:xfrm>
            <a:off x="1764055" y="223067"/>
            <a:ext cx="4407297" cy="2742555"/>
          </a:xfrm>
          <a:prstGeom prst="rect">
            <a:avLst/>
          </a:prstGeom>
        </p:spPr>
      </p:pic>
      <p:pic>
        <p:nvPicPr>
          <p:cNvPr id="9" name="Picture 8" descr="SUM.eps"/>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14055" y="6037490"/>
            <a:ext cx="1445007" cy="680003"/>
          </a:xfrm>
          <a:prstGeom prst="rect">
            <a:avLst/>
          </a:prstGeom>
        </p:spPr>
      </p:pic>
      <p:pic>
        <p:nvPicPr>
          <p:cNvPr id="8" name="Picture 2"/>
          <p:cNvPicPr>
            <a:picLocks noChangeAspect="1" noChangeArrowheads="1"/>
          </p:cNvPicPr>
          <p:nvPr/>
        </p:nvPicPr>
        <p:blipFill>
          <a:blip r:embed="rId5" cstate="print"/>
          <a:srcRect/>
          <a:stretch>
            <a:fillRect/>
          </a:stretch>
        </p:blipFill>
        <p:spPr bwMode="auto">
          <a:xfrm>
            <a:off x="0" y="5981700"/>
            <a:ext cx="4752975" cy="876300"/>
          </a:xfrm>
          <a:prstGeom prst="rect">
            <a:avLst/>
          </a:prstGeom>
          <a:noFill/>
          <a:ln w="9525">
            <a:noFill/>
            <a:miter lim="800000"/>
            <a:headEnd/>
            <a:tailEnd/>
          </a:ln>
        </p:spPr>
      </p:pic>
    </p:spTree>
    <p:extLst>
      <p:ext uri="{BB962C8B-B14F-4D97-AF65-F5344CB8AC3E}">
        <p14:creationId xmlns:p14="http://schemas.microsoft.com/office/powerpoint/2010/main" val="21725905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3808154" y="607131"/>
            <a:ext cx="6477390" cy="1569660"/>
          </a:xfrm>
          <a:prstGeom prst="rect">
            <a:avLst/>
          </a:prstGeom>
          <a:noFill/>
        </p:spPr>
        <p:txBody>
          <a:bodyPr wrap="square" rtlCol="0">
            <a:spAutoFit/>
          </a:bodyPr>
          <a:lstStyle/>
          <a:p>
            <a:pPr algn="r"/>
            <a:r>
              <a:rPr lang="ta-IN" sz="4800" b="1" dirty="0">
                <a:solidFill>
                  <a:schemeClr val="bg1"/>
                </a:solidFill>
                <a:latin typeface="Trebuchet MS"/>
                <a:cs typeface="Trebuchet MS"/>
              </a:rPr>
              <a:t>Naslov prezentacije </a:t>
            </a:r>
            <a:r>
              <a:rPr lang="ta-IN" sz="4800" dirty="0">
                <a:solidFill>
                  <a:schemeClr val="bg1"/>
                </a:solidFill>
                <a:latin typeface="Trebuchet MS"/>
                <a:cs typeface="Trebuchet MS"/>
              </a:rPr>
              <a:t>na dva ili tri reda</a:t>
            </a:r>
            <a:endParaRPr lang="en-US" sz="4800" dirty="0">
              <a:solidFill>
                <a:schemeClr val="bg1"/>
              </a:solidFill>
              <a:latin typeface="Trebuchet MS"/>
              <a:cs typeface="Trebuchet MS"/>
            </a:endParaRPr>
          </a:p>
        </p:txBody>
      </p:sp>
      <p:pic>
        <p:nvPicPr>
          <p:cNvPr id="7" name="Content Placeholder 3"/>
          <p:cNvPicPr>
            <a:picLocks noChangeAspect="1"/>
          </p:cNvPicPr>
          <p:nvPr/>
        </p:nvPicPr>
        <p:blipFill>
          <a:blip r:embed="rId2" cstate="print"/>
          <a:stretch>
            <a:fillRect/>
          </a:stretch>
        </p:blipFill>
        <p:spPr>
          <a:xfrm>
            <a:off x="2217745" y="208770"/>
            <a:ext cx="8067799" cy="4829366"/>
          </a:xfrm>
          <a:prstGeom prst="rect">
            <a:avLst/>
          </a:prstGeom>
        </p:spPr>
      </p:pic>
      <p:pic>
        <p:nvPicPr>
          <p:cNvPr id="8" name="Picture 7" descr="SUM.ep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14055" y="6115868"/>
            <a:ext cx="1445007" cy="680003"/>
          </a:xfrm>
          <a:prstGeom prst="rect">
            <a:avLst/>
          </a:prstGeom>
        </p:spPr>
      </p:pic>
      <p:sp>
        <p:nvSpPr>
          <p:cNvPr id="10" name="Rectangle 9"/>
          <p:cNvSpPr/>
          <p:nvPr/>
        </p:nvSpPr>
        <p:spPr>
          <a:xfrm>
            <a:off x="226423" y="5186752"/>
            <a:ext cx="11965577" cy="646331"/>
          </a:xfrm>
          <a:prstGeom prst="rect">
            <a:avLst/>
          </a:prstGeom>
        </p:spPr>
        <p:txBody>
          <a:bodyPr wrap="square">
            <a:spAutoFit/>
          </a:bodyPr>
          <a:lstStyle/>
          <a:p>
            <a:r>
              <a:rPr lang="en-US" dirty="0"/>
              <a:t>The amphitheater has 250 seats and is equipped with audiovisual, computer and communication equipment that enables high-quality two-way audio and video signal transmission for teleconferencing</a:t>
            </a:r>
            <a:r>
              <a:rPr lang="bs-Latn-BA" dirty="0"/>
              <a:t>.</a:t>
            </a:r>
            <a:endParaRPr lang="en-US" dirty="0"/>
          </a:p>
        </p:txBody>
      </p:sp>
      <p:pic>
        <p:nvPicPr>
          <p:cNvPr id="12" name="Picture 2"/>
          <p:cNvPicPr>
            <a:picLocks noChangeAspect="1" noChangeArrowheads="1"/>
          </p:cNvPicPr>
          <p:nvPr/>
        </p:nvPicPr>
        <p:blipFill>
          <a:blip r:embed="rId4" cstate="print"/>
          <a:srcRect/>
          <a:stretch>
            <a:fillRect/>
          </a:stretch>
        </p:blipFill>
        <p:spPr bwMode="auto">
          <a:xfrm>
            <a:off x="0" y="5981700"/>
            <a:ext cx="4752975" cy="876300"/>
          </a:xfrm>
          <a:prstGeom prst="rect">
            <a:avLst/>
          </a:prstGeom>
          <a:noFill/>
          <a:ln w="9525">
            <a:noFill/>
            <a:miter lim="800000"/>
            <a:headEnd/>
            <a:tailEnd/>
          </a:ln>
        </p:spPr>
      </p:pic>
    </p:spTree>
    <p:extLst>
      <p:ext uri="{BB962C8B-B14F-4D97-AF65-F5344CB8AC3E}">
        <p14:creationId xmlns:p14="http://schemas.microsoft.com/office/powerpoint/2010/main" val="14748686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3808154" y="607131"/>
            <a:ext cx="6477390" cy="1569660"/>
          </a:xfrm>
          <a:prstGeom prst="rect">
            <a:avLst/>
          </a:prstGeom>
          <a:noFill/>
        </p:spPr>
        <p:txBody>
          <a:bodyPr wrap="square" rtlCol="0">
            <a:spAutoFit/>
          </a:bodyPr>
          <a:lstStyle/>
          <a:p>
            <a:pPr algn="r"/>
            <a:r>
              <a:rPr lang="ta-IN" sz="4800" b="1" dirty="0">
                <a:solidFill>
                  <a:schemeClr val="bg1"/>
                </a:solidFill>
                <a:latin typeface="Trebuchet MS"/>
                <a:cs typeface="Trebuchet MS"/>
              </a:rPr>
              <a:t>Naslov prezentacije </a:t>
            </a:r>
            <a:r>
              <a:rPr lang="ta-IN" sz="4800" dirty="0">
                <a:solidFill>
                  <a:schemeClr val="bg1"/>
                </a:solidFill>
                <a:latin typeface="Trebuchet MS"/>
                <a:cs typeface="Trebuchet MS"/>
              </a:rPr>
              <a:t>na dva ili tri reda</a:t>
            </a:r>
            <a:endParaRPr lang="en-US" sz="4800" dirty="0">
              <a:solidFill>
                <a:schemeClr val="bg1"/>
              </a:solidFill>
              <a:latin typeface="Trebuchet MS"/>
              <a:cs typeface="Trebuchet MS"/>
            </a:endParaRPr>
          </a:p>
        </p:txBody>
      </p:sp>
      <p:sp>
        <p:nvSpPr>
          <p:cNvPr id="2" name="Rectangle 1"/>
          <p:cNvSpPr/>
          <p:nvPr/>
        </p:nvSpPr>
        <p:spPr>
          <a:xfrm>
            <a:off x="232359" y="283965"/>
            <a:ext cx="1610249" cy="646331"/>
          </a:xfrm>
          <a:prstGeom prst="rect">
            <a:avLst/>
          </a:prstGeom>
        </p:spPr>
        <p:txBody>
          <a:bodyPr wrap="none">
            <a:spAutoFit/>
          </a:bodyPr>
          <a:lstStyle/>
          <a:p>
            <a:r>
              <a:rPr lang="en-US" sz="3600" dirty="0"/>
              <a:t>Centers</a:t>
            </a:r>
          </a:p>
        </p:txBody>
      </p:sp>
      <p:pic>
        <p:nvPicPr>
          <p:cNvPr id="10" name="Picture 9" descr="SUM.ep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14055" y="6063616"/>
            <a:ext cx="1445007" cy="680003"/>
          </a:xfrm>
          <a:prstGeom prst="rect">
            <a:avLst/>
          </a:prstGeom>
        </p:spPr>
      </p:pic>
      <p:sp>
        <p:nvSpPr>
          <p:cNvPr id="4" name="Rectangle 3"/>
          <p:cNvSpPr/>
          <p:nvPr/>
        </p:nvSpPr>
        <p:spPr>
          <a:xfrm>
            <a:off x="197787" y="1567585"/>
            <a:ext cx="3996942" cy="3785652"/>
          </a:xfrm>
          <a:prstGeom prst="rect">
            <a:avLst/>
          </a:prstGeom>
        </p:spPr>
        <p:txBody>
          <a:bodyPr wrap="square">
            <a:spAutoFit/>
          </a:bodyPr>
          <a:lstStyle/>
          <a:p>
            <a:pPr marL="457200" indent="-457200">
              <a:buFont typeface="Arial" pitchFamily="34" charset="0"/>
              <a:buChar char="•"/>
            </a:pPr>
            <a:r>
              <a:rPr lang="en-US" sz="2400" dirty="0"/>
              <a:t>Sleep Medicine Center</a:t>
            </a:r>
          </a:p>
          <a:p>
            <a:pPr marL="457200" indent="-457200">
              <a:buFont typeface="Arial" pitchFamily="34" charset="0"/>
              <a:buChar char="•"/>
            </a:pPr>
            <a:r>
              <a:rPr lang="en-US" sz="2400" dirty="0"/>
              <a:t>Cytogenetic </a:t>
            </a:r>
            <a:r>
              <a:rPr lang="hr-HR" sz="2400" dirty="0" err="1"/>
              <a:t>Center</a:t>
            </a:r>
            <a:endParaRPr lang="en-US" sz="2400" dirty="0"/>
          </a:p>
          <a:p>
            <a:pPr marL="914400" lvl="1" indent="-457200">
              <a:buFont typeface="Arial" pitchFamily="34" charset="0"/>
              <a:buChar char="•"/>
            </a:pPr>
            <a:r>
              <a:rPr lang="en-US" sz="2400" dirty="0"/>
              <a:t>Laboratory of cytogenetics</a:t>
            </a:r>
          </a:p>
          <a:p>
            <a:pPr marL="914400" lvl="1" indent="-457200">
              <a:buFont typeface="Arial" pitchFamily="34" charset="0"/>
              <a:buChar char="•"/>
            </a:pPr>
            <a:r>
              <a:rPr lang="en-US" sz="2400" dirty="0"/>
              <a:t>Outpatient clinic of medical genetics</a:t>
            </a:r>
          </a:p>
          <a:p>
            <a:pPr marL="457200" indent="-457200">
              <a:buFont typeface="Arial" pitchFamily="34" charset="0"/>
              <a:buChar char="•"/>
            </a:pPr>
            <a:r>
              <a:rPr lang="en-US" sz="2400" dirty="0"/>
              <a:t>Center </a:t>
            </a:r>
            <a:r>
              <a:rPr lang="hr-HR" sz="2400" dirty="0" err="1"/>
              <a:t>of</a:t>
            </a:r>
            <a:r>
              <a:rPr lang="hr-HR" sz="2400" dirty="0"/>
              <a:t> </a:t>
            </a:r>
            <a:r>
              <a:rPr lang="en-US" sz="2400" dirty="0"/>
              <a:t>Continuing Medical E</a:t>
            </a:r>
            <a:r>
              <a:rPr lang="hr-HR" sz="2400" dirty="0" err="1"/>
              <a:t>ducation</a:t>
            </a:r>
            <a:endParaRPr lang="en-US" sz="2400" dirty="0"/>
          </a:p>
          <a:p>
            <a:pPr marL="457200" indent="-457200">
              <a:buFont typeface="Arial" pitchFamily="34" charset="0"/>
              <a:buChar char="•"/>
            </a:pPr>
            <a:r>
              <a:rPr lang="en-US" sz="2400" dirty="0"/>
              <a:t>Cochrane BH (branch of Croatian Cochrane)</a:t>
            </a:r>
            <a:endParaRPr lang="hr-BA" sz="2400" dirty="0"/>
          </a:p>
        </p:txBody>
      </p:sp>
      <p:pic>
        <p:nvPicPr>
          <p:cNvPr id="9" name="Picture 8"/>
          <p:cNvPicPr>
            <a:picLocks noChangeAspect="1"/>
          </p:cNvPicPr>
          <p:nvPr/>
        </p:nvPicPr>
        <p:blipFill>
          <a:blip r:embed="rId3" cstate="print"/>
          <a:stretch>
            <a:fillRect/>
          </a:stretch>
        </p:blipFill>
        <p:spPr>
          <a:xfrm>
            <a:off x="4194729" y="0"/>
            <a:ext cx="7997271" cy="3081451"/>
          </a:xfrm>
          <a:prstGeom prst="rect">
            <a:avLst/>
          </a:prstGeom>
        </p:spPr>
      </p:pic>
      <p:pic>
        <p:nvPicPr>
          <p:cNvPr id="5" name="Picture 4"/>
          <p:cNvPicPr>
            <a:picLocks noChangeAspect="1"/>
          </p:cNvPicPr>
          <p:nvPr/>
        </p:nvPicPr>
        <p:blipFill>
          <a:blip r:embed="rId4" cstate="print"/>
          <a:stretch>
            <a:fillRect/>
          </a:stretch>
        </p:blipFill>
        <p:spPr>
          <a:xfrm>
            <a:off x="4194729" y="3139330"/>
            <a:ext cx="7964036" cy="2832845"/>
          </a:xfrm>
          <a:prstGeom prst="rect">
            <a:avLst/>
          </a:prstGeom>
        </p:spPr>
      </p:pic>
      <p:pic>
        <p:nvPicPr>
          <p:cNvPr id="1026" name="Picture 2"/>
          <p:cNvPicPr>
            <a:picLocks noChangeAspect="1" noChangeArrowheads="1"/>
          </p:cNvPicPr>
          <p:nvPr/>
        </p:nvPicPr>
        <p:blipFill>
          <a:blip r:embed="rId5" cstate="print"/>
          <a:srcRect/>
          <a:stretch>
            <a:fillRect/>
          </a:stretch>
        </p:blipFill>
        <p:spPr bwMode="auto">
          <a:xfrm>
            <a:off x="0" y="5981700"/>
            <a:ext cx="4752975" cy="876300"/>
          </a:xfrm>
          <a:prstGeom prst="rect">
            <a:avLst/>
          </a:prstGeom>
          <a:noFill/>
          <a:ln w="9525">
            <a:noFill/>
            <a:miter lim="800000"/>
            <a:headEnd/>
            <a:tailEnd/>
          </a:ln>
        </p:spPr>
      </p:pic>
    </p:spTree>
    <p:extLst>
      <p:ext uri="{BB962C8B-B14F-4D97-AF65-F5344CB8AC3E}">
        <p14:creationId xmlns:p14="http://schemas.microsoft.com/office/powerpoint/2010/main" val="20874338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3808154" y="607131"/>
            <a:ext cx="6477390" cy="1569660"/>
          </a:xfrm>
          <a:prstGeom prst="rect">
            <a:avLst/>
          </a:prstGeom>
          <a:noFill/>
        </p:spPr>
        <p:txBody>
          <a:bodyPr wrap="square" rtlCol="0">
            <a:spAutoFit/>
          </a:bodyPr>
          <a:lstStyle/>
          <a:p>
            <a:pPr algn="r"/>
            <a:r>
              <a:rPr lang="ta-IN" sz="4800" b="1" dirty="0">
                <a:solidFill>
                  <a:schemeClr val="bg1"/>
                </a:solidFill>
                <a:latin typeface="Trebuchet MS"/>
                <a:cs typeface="Trebuchet MS"/>
              </a:rPr>
              <a:t>Naslov prezentacije </a:t>
            </a:r>
            <a:r>
              <a:rPr lang="ta-IN" sz="4800" dirty="0">
                <a:solidFill>
                  <a:schemeClr val="bg1"/>
                </a:solidFill>
                <a:latin typeface="Trebuchet MS"/>
                <a:cs typeface="Trebuchet MS"/>
              </a:rPr>
              <a:t>na dva ili tri reda</a:t>
            </a:r>
            <a:endParaRPr lang="en-US" sz="4800" dirty="0">
              <a:solidFill>
                <a:schemeClr val="bg1"/>
              </a:solidFill>
              <a:latin typeface="Trebuchet MS"/>
              <a:cs typeface="Trebuchet MS"/>
            </a:endParaRPr>
          </a:p>
        </p:txBody>
      </p:sp>
      <p:sp>
        <p:nvSpPr>
          <p:cNvPr id="2" name="Rectangle 1"/>
          <p:cNvSpPr/>
          <p:nvPr/>
        </p:nvSpPr>
        <p:spPr>
          <a:xfrm>
            <a:off x="23351" y="283965"/>
            <a:ext cx="2522807" cy="646331"/>
          </a:xfrm>
          <a:prstGeom prst="rect">
            <a:avLst/>
          </a:prstGeom>
        </p:spPr>
        <p:txBody>
          <a:bodyPr wrap="none">
            <a:spAutoFit/>
          </a:bodyPr>
          <a:lstStyle/>
          <a:p>
            <a:r>
              <a:rPr lang="en-US" sz="3600" dirty="0"/>
              <a:t>L</a:t>
            </a:r>
            <a:r>
              <a:rPr lang="hr-BA" sz="3600" dirty="0" err="1"/>
              <a:t>aboratories</a:t>
            </a:r>
            <a:endParaRPr lang="en-US" sz="3600" dirty="0"/>
          </a:p>
        </p:txBody>
      </p:sp>
      <p:pic>
        <p:nvPicPr>
          <p:cNvPr id="10" name="Picture 9" descr="SUM.ep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14055" y="6063616"/>
            <a:ext cx="1445007" cy="680003"/>
          </a:xfrm>
          <a:prstGeom prst="rect">
            <a:avLst/>
          </a:prstGeom>
        </p:spPr>
      </p:pic>
      <p:pic>
        <p:nvPicPr>
          <p:cNvPr id="13" name="Picture 12"/>
          <p:cNvPicPr>
            <a:picLocks noChangeAspect="1"/>
          </p:cNvPicPr>
          <p:nvPr/>
        </p:nvPicPr>
        <p:blipFill rotWithShape="1">
          <a:blip r:embed="rId3" cstate="print"/>
          <a:srcRect l="15116" b="10271"/>
          <a:stretch/>
        </p:blipFill>
        <p:spPr>
          <a:xfrm>
            <a:off x="7365672" y="1537485"/>
            <a:ext cx="4447387" cy="1494049"/>
          </a:xfrm>
          <a:prstGeom prst="rect">
            <a:avLst/>
          </a:prstGeom>
        </p:spPr>
      </p:pic>
      <p:sp>
        <p:nvSpPr>
          <p:cNvPr id="3" name="Rectangle 2"/>
          <p:cNvSpPr/>
          <p:nvPr/>
        </p:nvSpPr>
        <p:spPr>
          <a:xfrm>
            <a:off x="0" y="2097869"/>
            <a:ext cx="7455243" cy="1938992"/>
          </a:xfrm>
          <a:prstGeom prst="rect">
            <a:avLst/>
          </a:prstGeom>
        </p:spPr>
        <p:txBody>
          <a:bodyPr wrap="square">
            <a:spAutoFit/>
          </a:bodyPr>
          <a:lstStyle/>
          <a:p>
            <a:pPr marL="514350" indent="-514350">
              <a:buFont typeface="Arial" pitchFamily="34" charset="0"/>
              <a:buChar char="•"/>
            </a:pPr>
            <a:r>
              <a:rPr lang="bs-Latn-BA" sz="2400" dirty="0"/>
              <a:t>L</a:t>
            </a:r>
            <a:r>
              <a:rPr lang="en-US" sz="2400" dirty="0" err="1"/>
              <a:t>aboratory</a:t>
            </a:r>
            <a:r>
              <a:rPr lang="bs-Latn-BA" sz="2400" dirty="0"/>
              <a:t> </a:t>
            </a:r>
            <a:r>
              <a:rPr lang="en-US" sz="2400" dirty="0"/>
              <a:t>of</a:t>
            </a:r>
            <a:r>
              <a:rPr lang="bs-Latn-BA" sz="2400" dirty="0"/>
              <a:t> </a:t>
            </a:r>
            <a:r>
              <a:rPr lang="en-US" sz="2400" dirty="0"/>
              <a:t>Morphological</a:t>
            </a:r>
            <a:r>
              <a:rPr lang="bs-Latn-BA" sz="2400" dirty="0"/>
              <a:t> Sciences</a:t>
            </a:r>
            <a:endParaRPr lang="hr-BA" sz="2400" dirty="0"/>
          </a:p>
          <a:p>
            <a:pPr marL="514350" indent="-514350">
              <a:buFont typeface="Arial" pitchFamily="34" charset="0"/>
              <a:buChar char="•"/>
            </a:pPr>
            <a:r>
              <a:rPr lang="en-US" sz="2400" dirty="0"/>
              <a:t>Laboratory of Applied Biology and</a:t>
            </a:r>
            <a:r>
              <a:rPr lang="bs-Latn-BA" sz="2400" dirty="0"/>
              <a:t> </a:t>
            </a:r>
            <a:r>
              <a:rPr lang="en-US" sz="2400" dirty="0"/>
              <a:t>Immunology</a:t>
            </a:r>
            <a:endParaRPr lang="hr-BA" sz="2400" dirty="0"/>
          </a:p>
          <a:p>
            <a:pPr marL="514350" indent="-514350">
              <a:buFont typeface="Arial" pitchFamily="34" charset="0"/>
              <a:buChar char="•"/>
            </a:pPr>
            <a:r>
              <a:rPr lang="en-US" sz="2400" dirty="0"/>
              <a:t>Laboratory of Applied Physiology and Pharmacology</a:t>
            </a:r>
            <a:endParaRPr lang="hr-BA" sz="2400" dirty="0"/>
          </a:p>
          <a:p>
            <a:pPr marL="514350" indent="-514350">
              <a:buFont typeface="Arial" pitchFamily="34" charset="0"/>
              <a:buChar char="•"/>
            </a:pPr>
            <a:r>
              <a:rPr lang="en-US" sz="2400" dirty="0"/>
              <a:t>Laboratory of </a:t>
            </a:r>
            <a:r>
              <a:rPr lang="hr-HR" sz="2400" dirty="0"/>
              <a:t>C</a:t>
            </a:r>
            <a:r>
              <a:rPr lang="en-US" sz="2400" dirty="0"/>
              <a:t>ell </a:t>
            </a:r>
            <a:r>
              <a:rPr lang="bs-Latn-BA" sz="2400" dirty="0"/>
              <a:t>Culture</a:t>
            </a:r>
            <a:endParaRPr lang="hr-BA" sz="2400" dirty="0"/>
          </a:p>
          <a:p>
            <a:pPr marL="514350" indent="-514350">
              <a:buFont typeface="Arial" pitchFamily="34" charset="0"/>
              <a:buChar char="•"/>
            </a:pPr>
            <a:r>
              <a:rPr lang="en-US" sz="2400" dirty="0"/>
              <a:t>Laboratory of</a:t>
            </a:r>
            <a:r>
              <a:rPr lang="hr-HR" sz="2400" dirty="0"/>
              <a:t> </a:t>
            </a:r>
            <a:r>
              <a:rPr lang="en-US" sz="2400" dirty="0" err="1"/>
              <a:t>M</a:t>
            </a:r>
            <a:r>
              <a:rPr lang="hr-HR" sz="2400" dirty="0" err="1"/>
              <a:t>olecular</a:t>
            </a:r>
            <a:r>
              <a:rPr lang="hr-HR" sz="2400" dirty="0"/>
              <a:t> </a:t>
            </a:r>
            <a:r>
              <a:rPr lang="en-US" sz="2400" dirty="0"/>
              <a:t>M</a:t>
            </a:r>
            <a:r>
              <a:rPr lang="hr-HR" sz="2400" dirty="0" err="1"/>
              <a:t>edicine</a:t>
            </a:r>
            <a:endParaRPr lang="hr-BA" sz="2400" dirty="0"/>
          </a:p>
        </p:txBody>
      </p:sp>
      <p:pic>
        <p:nvPicPr>
          <p:cNvPr id="5" name="Picture 4"/>
          <p:cNvPicPr>
            <a:picLocks noChangeAspect="1"/>
          </p:cNvPicPr>
          <p:nvPr/>
        </p:nvPicPr>
        <p:blipFill>
          <a:blip r:embed="rId4" cstate="print"/>
          <a:stretch>
            <a:fillRect/>
          </a:stretch>
        </p:blipFill>
        <p:spPr>
          <a:xfrm>
            <a:off x="7430529" y="3203081"/>
            <a:ext cx="4333103" cy="1743437"/>
          </a:xfrm>
          <a:prstGeom prst="rect">
            <a:avLst/>
          </a:prstGeom>
        </p:spPr>
      </p:pic>
      <p:pic>
        <p:nvPicPr>
          <p:cNvPr id="9" name="Picture 2"/>
          <p:cNvPicPr>
            <a:picLocks noChangeAspect="1" noChangeArrowheads="1"/>
          </p:cNvPicPr>
          <p:nvPr/>
        </p:nvPicPr>
        <p:blipFill>
          <a:blip r:embed="rId5" cstate="print"/>
          <a:srcRect/>
          <a:stretch>
            <a:fillRect/>
          </a:stretch>
        </p:blipFill>
        <p:spPr bwMode="auto">
          <a:xfrm>
            <a:off x="0" y="5981700"/>
            <a:ext cx="4752975" cy="876300"/>
          </a:xfrm>
          <a:prstGeom prst="rect">
            <a:avLst/>
          </a:prstGeom>
          <a:noFill/>
          <a:ln w="9525">
            <a:noFill/>
            <a:miter lim="800000"/>
            <a:headEnd/>
            <a:tailEnd/>
          </a:ln>
        </p:spPr>
      </p:pic>
    </p:spTree>
    <p:extLst>
      <p:ext uri="{BB962C8B-B14F-4D97-AF65-F5344CB8AC3E}">
        <p14:creationId xmlns:p14="http://schemas.microsoft.com/office/powerpoint/2010/main" val="7884656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1276" y="365125"/>
            <a:ext cx="11032524" cy="1325563"/>
          </a:xfrm>
        </p:spPr>
        <p:txBody>
          <a:bodyPr>
            <a:normAutofit/>
          </a:bodyPr>
          <a:lstStyle/>
          <a:p>
            <a:r>
              <a:rPr lang="hr-HR" sz="3600" dirty="0" err="1"/>
              <a:t>Additional</a:t>
            </a:r>
            <a:r>
              <a:rPr lang="hr-HR" sz="3600" dirty="0"/>
              <a:t> </a:t>
            </a:r>
            <a:r>
              <a:rPr lang="hr-HR" sz="3600" dirty="0" err="1"/>
              <a:t>teaching</a:t>
            </a:r>
            <a:r>
              <a:rPr lang="hr-HR" sz="3600" dirty="0"/>
              <a:t> </a:t>
            </a:r>
            <a:r>
              <a:rPr lang="hr-HR" sz="3600" dirty="0" err="1"/>
              <a:t>units</a:t>
            </a:r>
            <a:endParaRPr lang="en-US" sz="3600" dirty="0"/>
          </a:p>
        </p:txBody>
      </p:sp>
      <p:sp>
        <p:nvSpPr>
          <p:cNvPr id="4" name="Date Placeholder 3"/>
          <p:cNvSpPr>
            <a:spLocks noGrp="1"/>
          </p:cNvSpPr>
          <p:nvPr>
            <p:ph type="dt" sz="half" idx="10"/>
          </p:nvPr>
        </p:nvSpPr>
        <p:spPr/>
        <p:txBody>
          <a:bodyPr/>
          <a:lstStyle/>
          <a:p>
            <a:fld id="{68A64691-B9D2-499B-8ED1-EBD8C2F55314}" type="datetime1">
              <a:rPr lang="hr-HR" smtClean="0"/>
              <a:pPr/>
              <a:t>5.4.2024.</a:t>
            </a:fld>
            <a:endParaRPr lang="hr-HR"/>
          </a:p>
        </p:txBody>
      </p:sp>
      <p:sp>
        <p:nvSpPr>
          <p:cNvPr id="6" name="Slide Number Placeholder 5"/>
          <p:cNvSpPr>
            <a:spLocks noGrp="1"/>
          </p:cNvSpPr>
          <p:nvPr>
            <p:ph type="sldNum" sz="quarter" idx="12"/>
          </p:nvPr>
        </p:nvSpPr>
        <p:spPr/>
        <p:txBody>
          <a:bodyPr/>
          <a:lstStyle/>
          <a:p>
            <a:fld id="{0870F8AF-56B4-4865-A551-FCCD67C6C26A}" type="slidenum">
              <a:rPr lang="hr-HR" smtClean="0"/>
              <a:pPr/>
              <a:t>7</a:t>
            </a:fld>
            <a:endParaRPr lang="hr-HR"/>
          </a:p>
        </p:txBody>
      </p:sp>
      <p:graphicFrame>
        <p:nvGraphicFramePr>
          <p:cNvPr id="8" name="Table 7"/>
          <p:cNvGraphicFramePr>
            <a:graphicFrameLocks noGrp="1"/>
          </p:cNvGraphicFramePr>
          <p:nvPr>
            <p:extLst>
              <p:ext uri="{D42A27DB-BD31-4B8C-83A1-F6EECF244321}">
                <p14:modId xmlns:p14="http://schemas.microsoft.com/office/powerpoint/2010/main" val="260037017"/>
              </p:ext>
            </p:extLst>
          </p:nvPr>
        </p:nvGraphicFramePr>
        <p:xfrm>
          <a:off x="224070" y="1931517"/>
          <a:ext cx="6337151" cy="2935204"/>
        </p:xfrm>
        <a:graphic>
          <a:graphicData uri="http://schemas.openxmlformats.org/drawingml/2006/table">
            <a:tbl>
              <a:tblPr firstRow="1" firstCol="1" bandRow="1"/>
              <a:tblGrid>
                <a:gridCol w="6337151">
                  <a:extLst>
                    <a:ext uri="{9D8B030D-6E8A-4147-A177-3AD203B41FA5}">
                      <a16:colId xmlns:a16="http://schemas.microsoft.com/office/drawing/2014/main" val="20000"/>
                    </a:ext>
                  </a:extLst>
                </a:gridCol>
              </a:tblGrid>
              <a:tr h="368041">
                <a:tc>
                  <a:txBody>
                    <a:bodyPr/>
                    <a:lstStyle/>
                    <a:p>
                      <a:pPr>
                        <a:spcAft>
                          <a:spcPts val="0"/>
                        </a:spcAft>
                      </a:pPr>
                      <a:endParaRPr lang="en-US" sz="2400" dirty="0">
                        <a:effectLst/>
                        <a:latin typeface="+mn-lt"/>
                        <a:ea typeface="Times New Roman" panose="02020603050405020304" pitchFamily="18" charset="0"/>
                        <a:cs typeface="Times New Roman" panose="02020603050405020304" pitchFamily="18" charset="0"/>
                      </a:endParaRPr>
                    </a:p>
                  </a:txBody>
                  <a:tcPr marT="0" marB="0">
                    <a:lnL>
                      <a:noFill/>
                    </a:lnL>
                    <a:lnR>
                      <a:noFill/>
                    </a:lnR>
                    <a:lnT>
                      <a:noFill/>
                    </a:lnT>
                    <a:lnB>
                      <a:noFill/>
                    </a:lnB>
                  </a:tcPr>
                </a:tc>
                <a:extLst>
                  <a:ext uri="{0D108BD9-81ED-4DB2-BD59-A6C34878D82A}">
                    <a16:rowId xmlns:a16="http://schemas.microsoft.com/office/drawing/2014/main" val="10000"/>
                  </a:ext>
                </a:extLst>
              </a:tr>
              <a:tr h="368041">
                <a:tc>
                  <a:txBody>
                    <a:bodyPr/>
                    <a:lstStyle/>
                    <a:p>
                      <a:pPr>
                        <a:spcAft>
                          <a:spcPts val="0"/>
                        </a:spcAft>
                        <a:buFont typeface="Arial" pitchFamily="34" charset="0"/>
                        <a:buChar char="•"/>
                      </a:pPr>
                      <a:r>
                        <a:rPr lang="hr-HR" sz="2400" b="0" dirty="0">
                          <a:effectLst/>
                          <a:latin typeface="+mn-lt"/>
                          <a:ea typeface="Times New Roman" panose="02020603050405020304" pitchFamily="18" charset="0"/>
                          <a:cs typeface="Times New Roman" panose="02020603050405020304" pitchFamily="18" charset="0"/>
                        </a:rPr>
                        <a:t> </a:t>
                      </a:r>
                      <a:r>
                        <a:rPr lang="hr-HR" sz="2400" b="0" dirty="0" err="1">
                          <a:effectLst/>
                          <a:latin typeface="+mn-lt"/>
                          <a:ea typeface="Times New Roman" panose="02020603050405020304" pitchFamily="18" charset="0"/>
                          <a:cs typeface="Times New Roman" panose="02020603050405020304" pitchFamily="18" charset="0"/>
                        </a:rPr>
                        <a:t>University</a:t>
                      </a:r>
                      <a:r>
                        <a:rPr lang="hr-HR" sz="2400" b="0" baseline="0" dirty="0">
                          <a:effectLst/>
                          <a:latin typeface="+mn-lt"/>
                          <a:ea typeface="Times New Roman" panose="02020603050405020304" pitchFamily="18" charset="0"/>
                          <a:cs typeface="Times New Roman" panose="02020603050405020304" pitchFamily="18" charset="0"/>
                        </a:rPr>
                        <a:t> </a:t>
                      </a:r>
                      <a:r>
                        <a:rPr lang="hr-HR" sz="2400" b="0" baseline="0" dirty="0" err="1">
                          <a:effectLst/>
                          <a:latin typeface="+mn-lt"/>
                          <a:ea typeface="Times New Roman" panose="02020603050405020304" pitchFamily="18" charset="0"/>
                          <a:cs typeface="Times New Roman" panose="02020603050405020304" pitchFamily="18" charset="0"/>
                        </a:rPr>
                        <a:t>Hospital</a:t>
                      </a:r>
                      <a:r>
                        <a:rPr lang="hr-HR" sz="2400" b="0" baseline="0" dirty="0">
                          <a:effectLst/>
                          <a:latin typeface="+mn-lt"/>
                          <a:ea typeface="Times New Roman" panose="02020603050405020304" pitchFamily="18" charset="0"/>
                          <a:cs typeface="Times New Roman" panose="02020603050405020304" pitchFamily="18" charset="0"/>
                        </a:rPr>
                        <a:t> </a:t>
                      </a:r>
                      <a:r>
                        <a:rPr lang="hr-HR" sz="2400" b="0" baseline="0" dirty="0" err="1">
                          <a:effectLst/>
                          <a:latin typeface="+mn-lt"/>
                          <a:ea typeface="Times New Roman" panose="02020603050405020304" pitchFamily="18" charset="0"/>
                          <a:cs typeface="Times New Roman" panose="02020603050405020304" pitchFamily="18" charset="0"/>
                        </a:rPr>
                        <a:t>Center</a:t>
                      </a:r>
                      <a:r>
                        <a:rPr lang="hr-HR" sz="2400" b="0" baseline="0" dirty="0">
                          <a:effectLst/>
                          <a:latin typeface="+mn-lt"/>
                          <a:ea typeface="Times New Roman" panose="02020603050405020304" pitchFamily="18" charset="0"/>
                          <a:cs typeface="Times New Roman" panose="02020603050405020304" pitchFamily="18" charset="0"/>
                        </a:rPr>
                        <a:t> Mostar</a:t>
                      </a:r>
                      <a:endParaRPr lang="en-US" sz="2400" b="0" dirty="0">
                        <a:effectLst/>
                        <a:latin typeface="+mn-lt"/>
                        <a:ea typeface="Times New Roman" panose="02020603050405020304" pitchFamily="18" charset="0"/>
                        <a:cs typeface="Times New Roman" panose="02020603050405020304" pitchFamily="18" charset="0"/>
                      </a:endParaRPr>
                    </a:p>
                  </a:txBody>
                  <a:tcPr marT="0" marB="0">
                    <a:lnL>
                      <a:noFill/>
                    </a:lnL>
                    <a:lnR>
                      <a:noFill/>
                    </a:lnR>
                    <a:lnT>
                      <a:noFill/>
                    </a:lnT>
                    <a:lnB>
                      <a:noFill/>
                    </a:lnB>
                  </a:tcPr>
                </a:tc>
                <a:extLst>
                  <a:ext uri="{0D108BD9-81ED-4DB2-BD59-A6C34878D82A}">
                    <a16:rowId xmlns:a16="http://schemas.microsoft.com/office/drawing/2014/main" val="10001"/>
                  </a:ext>
                </a:extLst>
              </a:tr>
              <a:tr h="368041">
                <a:tc>
                  <a:txBody>
                    <a:bodyPr/>
                    <a:lstStyle/>
                    <a:p>
                      <a:pPr>
                        <a:spcAft>
                          <a:spcPts val="0"/>
                        </a:spcAft>
                        <a:buFont typeface="Arial" pitchFamily="34" charset="0"/>
                        <a:buChar char="•"/>
                      </a:pPr>
                      <a:r>
                        <a:rPr lang="hr-HR" sz="2400" b="0" dirty="0">
                          <a:effectLst/>
                          <a:latin typeface="+mn-lt"/>
                          <a:ea typeface="Times New Roman" panose="02020603050405020304" pitchFamily="18" charset="0"/>
                          <a:cs typeface="Times New Roman" panose="02020603050405020304" pitchFamily="18" charset="0"/>
                        </a:rPr>
                        <a:t> </a:t>
                      </a:r>
                      <a:r>
                        <a:rPr lang="hr-HR" sz="2400" b="0" dirty="0" err="1">
                          <a:effectLst/>
                          <a:latin typeface="+mn-lt"/>
                          <a:ea typeface="Times New Roman" panose="02020603050405020304" pitchFamily="18" charset="0"/>
                          <a:cs typeface="Times New Roman" panose="02020603050405020304" pitchFamily="18" charset="0"/>
                        </a:rPr>
                        <a:t>Primary</a:t>
                      </a:r>
                      <a:r>
                        <a:rPr lang="hr-HR" sz="2400" b="0" dirty="0">
                          <a:effectLst/>
                          <a:latin typeface="+mn-lt"/>
                          <a:ea typeface="Times New Roman" panose="02020603050405020304" pitchFamily="18" charset="0"/>
                          <a:cs typeface="Times New Roman" panose="02020603050405020304" pitchFamily="18" charset="0"/>
                        </a:rPr>
                        <a:t> Health Care </a:t>
                      </a:r>
                      <a:r>
                        <a:rPr lang="hr-HR" sz="2400" b="0" dirty="0" err="1">
                          <a:effectLst/>
                          <a:latin typeface="+mn-lt"/>
                          <a:ea typeface="Times New Roman" panose="02020603050405020304" pitchFamily="18" charset="0"/>
                          <a:cs typeface="Times New Roman" panose="02020603050405020304" pitchFamily="18" charset="0"/>
                        </a:rPr>
                        <a:t>Center</a:t>
                      </a:r>
                      <a:r>
                        <a:rPr lang="hr-HR" sz="2400" b="0" dirty="0">
                          <a:effectLst/>
                          <a:latin typeface="+mn-lt"/>
                          <a:ea typeface="Times New Roman" panose="02020603050405020304" pitchFamily="18" charset="0"/>
                          <a:cs typeface="Times New Roman" panose="02020603050405020304" pitchFamily="18" charset="0"/>
                        </a:rPr>
                        <a:t> </a:t>
                      </a:r>
                      <a:r>
                        <a:rPr lang="en-GB" sz="2400" b="0" dirty="0">
                          <a:effectLst/>
                          <a:latin typeface="+mn-lt"/>
                          <a:ea typeface="Times New Roman" panose="02020603050405020304" pitchFamily="18" charset="0"/>
                          <a:cs typeface="Times New Roman" panose="02020603050405020304" pitchFamily="18" charset="0"/>
                        </a:rPr>
                        <a:t>Mostar</a:t>
                      </a:r>
                      <a:endParaRPr lang="en-US" sz="2400" b="0" dirty="0">
                        <a:effectLst/>
                        <a:latin typeface="+mn-lt"/>
                        <a:ea typeface="Times New Roman" panose="02020603050405020304" pitchFamily="18" charset="0"/>
                        <a:cs typeface="Times New Roman" panose="02020603050405020304" pitchFamily="18" charset="0"/>
                      </a:endParaRPr>
                    </a:p>
                  </a:txBody>
                  <a:tcPr marT="0" marB="0">
                    <a:lnL>
                      <a:noFill/>
                    </a:lnL>
                    <a:lnR>
                      <a:noFill/>
                    </a:lnR>
                    <a:lnT>
                      <a:noFill/>
                    </a:lnT>
                    <a:lnB>
                      <a:noFill/>
                    </a:lnB>
                  </a:tcPr>
                </a:tc>
                <a:extLst>
                  <a:ext uri="{0D108BD9-81ED-4DB2-BD59-A6C34878D82A}">
                    <a16:rowId xmlns:a16="http://schemas.microsoft.com/office/drawing/2014/main" val="10002"/>
                  </a:ext>
                </a:extLst>
              </a:tr>
              <a:tr h="368041">
                <a:tc>
                  <a:txBody>
                    <a:bodyPr/>
                    <a:lstStyle/>
                    <a:p>
                      <a:pPr>
                        <a:spcAft>
                          <a:spcPts val="0"/>
                        </a:spcAft>
                        <a:buFont typeface="Arial" pitchFamily="34" charset="0"/>
                        <a:buChar char="•"/>
                      </a:pPr>
                      <a:r>
                        <a:rPr lang="hr-HR" sz="2400" b="0" dirty="0">
                          <a:effectLst/>
                          <a:latin typeface="+mn-lt"/>
                          <a:ea typeface="Times New Roman" panose="02020603050405020304" pitchFamily="18" charset="0"/>
                          <a:cs typeface="Times New Roman" panose="02020603050405020304" pitchFamily="18" charset="0"/>
                        </a:rPr>
                        <a:t> </a:t>
                      </a:r>
                      <a:r>
                        <a:rPr lang="en-GB" sz="2400" b="0" dirty="0">
                          <a:effectLst/>
                          <a:latin typeface="+mn-lt"/>
                          <a:ea typeface="Times New Roman" panose="02020603050405020304" pitchFamily="18" charset="0"/>
                          <a:cs typeface="Times New Roman" panose="02020603050405020304" pitchFamily="18" charset="0"/>
                        </a:rPr>
                        <a:t>S</a:t>
                      </a:r>
                      <a:r>
                        <a:rPr lang="hr-HR" sz="2400" b="0" dirty="0" err="1">
                          <a:effectLst/>
                          <a:latin typeface="+mn-lt"/>
                          <a:ea typeface="Times New Roman" panose="02020603050405020304" pitchFamily="18" charset="0"/>
                          <a:cs typeface="Times New Roman" panose="02020603050405020304" pitchFamily="18" charset="0"/>
                        </a:rPr>
                        <a:t>aint</a:t>
                      </a:r>
                      <a:r>
                        <a:rPr lang="en-GB" sz="2400" b="0" dirty="0">
                          <a:effectLst/>
                          <a:latin typeface="+mn-lt"/>
                          <a:ea typeface="Times New Roman" panose="02020603050405020304" pitchFamily="18" charset="0"/>
                          <a:cs typeface="Times New Roman" panose="02020603050405020304" pitchFamily="18" charset="0"/>
                        </a:rPr>
                        <a:t> </a:t>
                      </a:r>
                      <a:r>
                        <a:rPr lang="hr-HR" sz="2400" b="0" dirty="0" err="1">
                          <a:effectLst/>
                          <a:latin typeface="+mn-lt"/>
                          <a:ea typeface="Times New Roman" panose="02020603050405020304" pitchFamily="18" charset="0"/>
                          <a:cs typeface="Times New Roman" panose="02020603050405020304" pitchFamily="18" charset="0"/>
                        </a:rPr>
                        <a:t>Catherine</a:t>
                      </a:r>
                      <a:r>
                        <a:rPr lang="hr-HR" sz="2400" b="0" dirty="0">
                          <a:effectLst/>
                          <a:latin typeface="+mn-lt"/>
                          <a:ea typeface="Times New Roman" panose="02020603050405020304" pitchFamily="18" charset="0"/>
                          <a:cs typeface="Times New Roman" panose="02020603050405020304" pitchFamily="18" charset="0"/>
                        </a:rPr>
                        <a:t> </a:t>
                      </a:r>
                      <a:r>
                        <a:rPr lang="hr-HR" sz="2400" b="0" dirty="0" err="1">
                          <a:effectLst/>
                          <a:latin typeface="+mn-lt"/>
                          <a:ea typeface="Times New Roman" panose="02020603050405020304" pitchFamily="18" charset="0"/>
                          <a:cs typeface="Times New Roman" panose="02020603050405020304" pitchFamily="18" charset="0"/>
                        </a:rPr>
                        <a:t>Specilty</a:t>
                      </a:r>
                      <a:r>
                        <a:rPr lang="hr-HR" sz="2400" b="0" dirty="0">
                          <a:effectLst/>
                          <a:latin typeface="+mn-lt"/>
                          <a:ea typeface="Times New Roman" panose="02020603050405020304" pitchFamily="18" charset="0"/>
                          <a:cs typeface="Times New Roman" panose="02020603050405020304" pitchFamily="18" charset="0"/>
                        </a:rPr>
                        <a:t> </a:t>
                      </a:r>
                      <a:r>
                        <a:rPr lang="hr-HR" sz="2400" b="0" dirty="0" err="1">
                          <a:effectLst/>
                          <a:latin typeface="+mn-lt"/>
                          <a:ea typeface="Times New Roman" panose="02020603050405020304" pitchFamily="18" charset="0"/>
                          <a:cs typeface="Times New Roman" panose="02020603050405020304" pitchFamily="18" charset="0"/>
                        </a:rPr>
                        <a:t>Hospital</a:t>
                      </a:r>
                      <a:r>
                        <a:rPr lang="hr-HR" sz="2400" b="0" dirty="0">
                          <a:effectLst/>
                          <a:latin typeface="+mn-lt"/>
                          <a:ea typeface="Times New Roman" panose="02020603050405020304" pitchFamily="18" charset="0"/>
                          <a:cs typeface="Times New Roman" panose="02020603050405020304" pitchFamily="18" charset="0"/>
                        </a:rPr>
                        <a:t>, Zagreb, Croatia</a:t>
                      </a:r>
                      <a:endParaRPr lang="en-US" sz="2400" b="0" dirty="0">
                        <a:effectLst/>
                        <a:latin typeface="+mn-lt"/>
                        <a:ea typeface="Times New Roman" panose="02020603050405020304" pitchFamily="18" charset="0"/>
                        <a:cs typeface="Times New Roman" panose="02020603050405020304" pitchFamily="18" charset="0"/>
                      </a:endParaRPr>
                    </a:p>
                  </a:txBody>
                  <a:tcPr marT="0" marB="0">
                    <a:lnL>
                      <a:noFill/>
                    </a:lnL>
                    <a:lnR>
                      <a:noFill/>
                    </a:lnR>
                    <a:lnT>
                      <a:noFill/>
                    </a:lnT>
                    <a:lnB>
                      <a:noFill/>
                    </a:lnB>
                  </a:tcPr>
                </a:tc>
                <a:extLst>
                  <a:ext uri="{0D108BD9-81ED-4DB2-BD59-A6C34878D82A}">
                    <a16:rowId xmlns:a16="http://schemas.microsoft.com/office/drawing/2014/main" val="10003"/>
                  </a:ext>
                </a:extLst>
              </a:tr>
              <a:tr h="368041">
                <a:tc>
                  <a:txBody>
                    <a:bodyPr/>
                    <a:lstStyle/>
                    <a:p>
                      <a:pPr>
                        <a:spcAft>
                          <a:spcPts val="0"/>
                        </a:spcAft>
                        <a:buFont typeface="Arial" pitchFamily="34" charset="0"/>
                        <a:buChar char="•"/>
                      </a:pPr>
                      <a:r>
                        <a:rPr lang="hr-HR" sz="2400" b="0" dirty="0">
                          <a:effectLst/>
                          <a:latin typeface="+mn-lt"/>
                          <a:ea typeface="Times New Roman" panose="02020603050405020304" pitchFamily="18" charset="0"/>
                          <a:cs typeface="Times New Roman" panose="02020603050405020304" pitchFamily="18" charset="0"/>
                        </a:rPr>
                        <a:t> </a:t>
                      </a:r>
                      <a:r>
                        <a:rPr lang="hr-HR" sz="2400" b="0" dirty="0" err="1">
                          <a:effectLst/>
                          <a:latin typeface="+mn-lt"/>
                          <a:ea typeface="Times New Roman" panose="02020603050405020304" pitchFamily="18" charset="0"/>
                          <a:cs typeface="Times New Roman" panose="02020603050405020304" pitchFamily="18" charset="0"/>
                        </a:rPr>
                        <a:t>Psychiatry</a:t>
                      </a:r>
                      <a:r>
                        <a:rPr lang="hr-HR" sz="2400" b="0" dirty="0">
                          <a:effectLst/>
                          <a:latin typeface="+mn-lt"/>
                          <a:ea typeface="Times New Roman" panose="02020603050405020304" pitchFamily="18" charset="0"/>
                          <a:cs typeface="Times New Roman" panose="02020603050405020304" pitchFamily="18" charset="0"/>
                        </a:rPr>
                        <a:t> </a:t>
                      </a:r>
                      <a:r>
                        <a:rPr lang="hr-HR" sz="2400" b="0" dirty="0" err="1">
                          <a:effectLst/>
                          <a:latin typeface="+mn-lt"/>
                          <a:ea typeface="Times New Roman" panose="02020603050405020304" pitchFamily="18" charset="0"/>
                          <a:cs typeface="Times New Roman" panose="02020603050405020304" pitchFamily="18" charset="0"/>
                        </a:rPr>
                        <a:t>Hospital</a:t>
                      </a:r>
                      <a:r>
                        <a:rPr lang="en-GB" sz="2400" b="0" dirty="0">
                          <a:effectLst/>
                          <a:latin typeface="+mn-lt"/>
                          <a:ea typeface="Times New Roman" panose="02020603050405020304" pitchFamily="18" charset="0"/>
                          <a:cs typeface="Times New Roman" panose="02020603050405020304" pitchFamily="18" charset="0"/>
                        </a:rPr>
                        <a:t>“S</a:t>
                      </a:r>
                      <a:r>
                        <a:rPr lang="hr-HR" sz="2400" b="0" dirty="0" err="1">
                          <a:effectLst/>
                          <a:latin typeface="+mn-lt"/>
                          <a:ea typeface="Times New Roman" panose="02020603050405020304" pitchFamily="18" charset="0"/>
                          <a:cs typeface="Times New Roman" panose="02020603050405020304" pitchFamily="18" charset="0"/>
                        </a:rPr>
                        <a:t>aint</a:t>
                      </a:r>
                      <a:r>
                        <a:rPr lang="en-GB" sz="2400" b="0" dirty="0">
                          <a:effectLst/>
                          <a:latin typeface="+mn-lt"/>
                          <a:ea typeface="Times New Roman" panose="02020603050405020304" pitchFamily="18" charset="0"/>
                          <a:cs typeface="Times New Roman" panose="02020603050405020304" pitchFamily="18" charset="0"/>
                        </a:rPr>
                        <a:t> </a:t>
                      </a:r>
                      <a:r>
                        <a:rPr lang="hr-HR" sz="2400" b="0" dirty="0" err="1">
                          <a:effectLst/>
                          <a:latin typeface="+mn-lt"/>
                          <a:ea typeface="Times New Roman" panose="02020603050405020304" pitchFamily="18" charset="0"/>
                          <a:cs typeface="Times New Roman" panose="02020603050405020304" pitchFamily="18" charset="0"/>
                        </a:rPr>
                        <a:t>John</a:t>
                      </a:r>
                      <a:r>
                        <a:rPr lang="en-GB" sz="2400" b="0" dirty="0">
                          <a:effectLst/>
                          <a:latin typeface="+mn-lt"/>
                          <a:ea typeface="Times New Roman" panose="02020603050405020304" pitchFamily="18" charset="0"/>
                          <a:cs typeface="Times New Roman" panose="02020603050405020304" pitchFamily="18" charset="0"/>
                        </a:rPr>
                        <a:t>”</a:t>
                      </a:r>
                      <a:r>
                        <a:rPr lang="hr-HR" sz="2400" b="0" dirty="0">
                          <a:effectLst/>
                          <a:latin typeface="+mn-lt"/>
                          <a:ea typeface="Times New Roman" panose="02020603050405020304" pitchFamily="18" charset="0"/>
                          <a:cs typeface="Times New Roman" panose="02020603050405020304" pitchFamily="18" charset="0"/>
                        </a:rPr>
                        <a:t>, Zagreb, </a:t>
                      </a:r>
                      <a:r>
                        <a:rPr lang="hr-HR" sz="2400" b="0" kern="1200" dirty="0">
                          <a:solidFill>
                            <a:schemeClr val="tx1"/>
                          </a:solidFill>
                          <a:effectLst/>
                          <a:latin typeface="+mn-lt"/>
                          <a:ea typeface="Times New Roman" panose="02020603050405020304" pitchFamily="18" charset="0"/>
                          <a:cs typeface="Times New Roman" panose="02020603050405020304" pitchFamily="18" charset="0"/>
                        </a:rPr>
                        <a:t>Croatia</a:t>
                      </a:r>
                      <a:endParaRPr lang="en-US" sz="2400" b="0" dirty="0">
                        <a:effectLst/>
                        <a:latin typeface="+mn-lt"/>
                        <a:ea typeface="Times New Roman" panose="02020603050405020304" pitchFamily="18" charset="0"/>
                        <a:cs typeface="Times New Roman" panose="02020603050405020304" pitchFamily="18" charset="0"/>
                      </a:endParaRPr>
                    </a:p>
                  </a:txBody>
                  <a:tcPr marT="0" marB="0">
                    <a:lnL>
                      <a:noFill/>
                    </a:lnL>
                    <a:lnR>
                      <a:noFill/>
                    </a:lnR>
                    <a:lnT>
                      <a:noFill/>
                    </a:lnT>
                    <a:lnB>
                      <a:noFill/>
                    </a:lnB>
                  </a:tcPr>
                </a:tc>
                <a:extLst>
                  <a:ext uri="{0D108BD9-81ED-4DB2-BD59-A6C34878D82A}">
                    <a16:rowId xmlns:a16="http://schemas.microsoft.com/office/drawing/2014/main" val="10004"/>
                  </a:ext>
                </a:extLst>
              </a:tr>
              <a:tr h="368041">
                <a:tc>
                  <a:txBody>
                    <a:bodyPr/>
                    <a:lstStyle/>
                    <a:p>
                      <a:pPr>
                        <a:spcAft>
                          <a:spcPts val="0"/>
                        </a:spcAft>
                        <a:buFont typeface="Arial" pitchFamily="34" charset="0"/>
                        <a:buChar char="•"/>
                      </a:pPr>
                      <a:r>
                        <a:rPr lang="hr-HR" sz="2400" b="0" baseline="0" dirty="0">
                          <a:effectLst/>
                          <a:latin typeface="+mn-lt"/>
                          <a:ea typeface="Times New Roman" panose="02020603050405020304" pitchFamily="18" charset="0"/>
                          <a:cs typeface="Times New Roman" panose="02020603050405020304" pitchFamily="18" charset="0"/>
                        </a:rPr>
                        <a:t> Institute for </a:t>
                      </a:r>
                      <a:r>
                        <a:rPr lang="hr-HR" sz="2400" b="0" baseline="0" dirty="0" err="1">
                          <a:effectLst/>
                          <a:latin typeface="+mn-lt"/>
                          <a:ea typeface="Times New Roman" panose="02020603050405020304" pitchFamily="18" charset="0"/>
                          <a:cs typeface="Times New Roman" panose="02020603050405020304" pitchFamily="18" charset="0"/>
                        </a:rPr>
                        <a:t>Public</a:t>
                      </a:r>
                      <a:r>
                        <a:rPr lang="hr-HR" sz="2400" b="0" baseline="0" dirty="0">
                          <a:effectLst/>
                          <a:latin typeface="+mn-lt"/>
                          <a:ea typeface="Times New Roman" panose="02020603050405020304" pitchFamily="18" charset="0"/>
                          <a:cs typeface="Times New Roman" panose="02020603050405020304" pitchFamily="18" charset="0"/>
                        </a:rPr>
                        <a:t> Health HNC, Mostar</a:t>
                      </a:r>
                      <a:endParaRPr lang="en-US" sz="2400" b="0" baseline="0" dirty="0">
                        <a:effectLst/>
                        <a:latin typeface="+mn-lt"/>
                        <a:ea typeface="Times New Roman" panose="02020603050405020304" pitchFamily="18" charset="0"/>
                        <a:cs typeface="Times New Roman" panose="02020603050405020304" pitchFamily="18" charset="0"/>
                      </a:endParaRPr>
                    </a:p>
                  </a:txBody>
                  <a:tcPr marT="0" marB="0">
                    <a:lnL>
                      <a:noFill/>
                    </a:lnL>
                    <a:lnR>
                      <a:noFill/>
                    </a:lnR>
                    <a:lnT>
                      <a:noFill/>
                    </a:lnT>
                    <a:lnB>
                      <a:noFill/>
                    </a:lnB>
                  </a:tcPr>
                </a:tc>
                <a:extLst>
                  <a:ext uri="{0D108BD9-81ED-4DB2-BD59-A6C34878D82A}">
                    <a16:rowId xmlns:a16="http://schemas.microsoft.com/office/drawing/2014/main" val="10005"/>
                  </a:ext>
                </a:extLst>
              </a:tr>
            </a:tbl>
          </a:graphicData>
        </a:graphic>
      </p:graphicFrame>
      <p:pic>
        <p:nvPicPr>
          <p:cNvPr id="9" name="Picture 8" descr="SUM.ep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14055" y="6063616"/>
            <a:ext cx="1445007" cy="680003"/>
          </a:xfrm>
          <a:prstGeom prst="rect">
            <a:avLst/>
          </a:prstGeom>
        </p:spPr>
      </p:pic>
      <p:pic>
        <p:nvPicPr>
          <p:cNvPr id="10" name="Picture 2"/>
          <p:cNvPicPr>
            <a:picLocks noChangeAspect="1" noChangeArrowheads="1"/>
          </p:cNvPicPr>
          <p:nvPr/>
        </p:nvPicPr>
        <p:blipFill>
          <a:blip r:embed="rId3" cstate="print"/>
          <a:srcRect/>
          <a:stretch>
            <a:fillRect/>
          </a:stretch>
        </p:blipFill>
        <p:spPr bwMode="auto">
          <a:xfrm>
            <a:off x="0" y="5981700"/>
            <a:ext cx="4752975" cy="876300"/>
          </a:xfrm>
          <a:prstGeom prst="rect">
            <a:avLst/>
          </a:prstGeom>
          <a:noFill/>
          <a:ln w="9525">
            <a:noFill/>
            <a:miter lim="800000"/>
            <a:headEnd/>
            <a:tailEnd/>
          </a:ln>
        </p:spPr>
      </p:pic>
      <p:pic>
        <p:nvPicPr>
          <p:cNvPr id="11" name="Picture 10"/>
          <p:cNvPicPr>
            <a:picLocks noChangeAspect="1"/>
          </p:cNvPicPr>
          <p:nvPr/>
        </p:nvPicPr>
        <p:blipFill rotWithShape="1">
          <a:blip r:embed="rId4" cstate="print">
            <a:extLst>
              <a:ext uri="{28A0092B-C50C-407E-A947-70E740481C1C}">
                <a14:useLocalDpi xmlns:a14="http://schemas.microsoft.com/office/drawing/2010/main" val="0"/>
              </a:ext>
            </a:extLst>
          </a:blip>
          <a:srcRect l="12232" t="55428" r="24343"/>
          <a:stretch/>
        </p:blipFill>
        <p:spPr>
          <a:xfrm>
            <a:off x="6733944" y="1983422"/>
            <a:ext cx="5127039" cy="2702243"/>
          </a:xfrm>
          <a:prstGeom prst="rect">
            <a:avLst/>
          </a:prstGeom>
        </p:spPr>
      </p:pic>
    </p:spTree>
    <p:extLst>
      <p:ext uri="{BB962C8B-B14F-4D97-AF65-F5344CB8AC3E}">
        <p14:creationId xmlns:p14="http://schemas.microsoft.com/office/powerpoint/2010/main" val="40916170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7C9304C2-0149-A8C8-05E1-80CF533CEEBC}"/>
              </a:ext>
            </a:extLst>
          </p:cNvPr>
          <p:cNvSpPr>
            <a:spLocks noGrp="1"/>
          </p:cNvSpPr>
          <p:nvPr>
            <p:ph type="title"/>
          </p:nvPr>
        </p:nvSpPr>
        <p:spPr/>
        <p:txBody>
          <a:bodyPr/>
          <a:lstStyle/>
          <a:p>
            <a:r>
              <a:rPr lang="en-US" dirty="0" err="1"/>
              <a:t>Intergrated</a:t>
            </a:r>
            <a:r>
              <a:rPr lang="en-US" dirty="0"/>
              <a:t> </a:t>
            </a:r>
            <a:r>
              <a:rPr lang="en-US" dirty="0" err="1"/>
              <a:t>undergraduated</a:t>
            </a:r>
            <a:r>
              <a:rPr lang="en-US" dirty="0"/>
              <a:t> and graduate program – Medical Studies in English</a:t>
            </a:r>
            <a:endParaRPr lang="hr-HR" dirty="0"/>
          </a:p>
        </p:txBody>
      </p:sp>
      <p:sp>
        <p:nvSpPr>
          <p:cNvPr id="3" name="Rezervirano mjesto sadržaja 2">
            <a:extLst>
              <a:ext uri="{FF2B5EF4-FFF2-40B4-BE49-F238E27FC236}">
                <a16:creationId xmlns:a16="http://schemas.microsoft.com/office/drawing/2014/main" id="{D29F4DDC-4CEF-E6CA-70F0-1DB63729E6E5}"/>
              </a:ext>
            </a:extLst>
          </p:cNvPr>
          <p:cNvSpPr>
            <a:spLocks noGrp="1"/>
          </p:cNvSpPr>
          <p:nvPr>
            <p:ph idx="1"/>
          </p:nvPr>
        </p:nvSpPr>
        <p:spPr/>
        <p:txBody>
          <a:bodyPr/>
          <a:lstStyle/>
          <a:p>
            <a:r>
              <a:rPr lang="hr-BA" sz="20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F</a:t>
            </a:r>
            <a:r>
              <a:rPr lang="hr-BA" sz="20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ounded</a:t>
            </a:r>
            <a:r>
              <a:rPr lang="hr-BA" sz="2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hr-BA" sz="20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academic</a:t>
            </a:r>
            <a:r>
              <a:rPr lang="hr-BA" sz="2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hr-BA" sz="20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year</a:t>
            </a:r>
            <a:r>
              <a:rPr lang="hr-BA" sz="2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2018/2019 </a:t>
            </a:r>
          </a:p>
          <a:p>
            <a:r>
              <a:rPr lang="hr-BA" sz="2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USMLE </a:t>
            </a:r>
            <a:r>
              <a:rPr lang="hr-BA" sz="20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oriented</a:t>
            </a:r>
            <a:r>
              <a:rPr lang="hr-BA" sz="20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hr-BA" sz="2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hr-BA" sz="20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students</a:t>
            </a:r>
            <a:r>
              <a:rPr lang="hr-BA" sz="2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are </a:t>
            </a:r>
            <a:r>
              <a:rPr lang="hr-BA" sz="20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eligible</a:t>
            </a:r>
            <a:r>
              <a:rPr lang="hr-BA" sz="2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to </a:t>
            </a:r>
            <a:r>
              <a:rPr lang="hr-BA" sz="20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write</a:t>
            </a:r>
            <a:r>
              <a:rPr lang="hr-BA" sz="2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hr-BA" sz="20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the</a:t>
            </a:r>
            <a:r>
              <a:rPr lang="hr-BA" sz="2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U.S (USMLE) </a:t>
            </a:r>
            <a:r>
              <a:rPr lang="hr-BA" sz="20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and</a:t>
            </a:r>
            <a:r>
              <a:rPr lang="hr-BA" sz="2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Canadian (MCC) </a:t>
            </a:r>
            <a:r>
              <a:rPr lang="hr-BA" sz="20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medical</a:t>
            </a:r>
            <a:r>
              <a:rPr lang="hr-BA" sz="2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hr-BA" sz="20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licensing</a:t>
            </a:r>
            <a:r>
              <a:rPr lang="hr-BA" sz="2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hr-BA" sz="20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exams</a:t>
            </a:r>
            <a:endParaRPr lang="hr-HR" sz="2000" dirty="0">
              <a:effectLst/>
              <a:latin typeface="Calibri" panose="020F0502020204030204" pitchFamily="34" charset="0"/>
              <a:ea typeface="Calibri" panose="020F0502020204030204" pitchFamily="34" charset="0"/>
              <a:cs typeface="Times New Roman" panose="02020603050405020304" pitchFamily="18" charset="0"/>
            </a:endParaRPr>
          </a:p>
          <a:p>
            <a:endParaRPr lang="hr-HR" dirty="0"/>
          </a:p>
        </p:txBody>
      </p:sp>
      <p:pic>
        <p:nvPicPr>
          <p:cNvPr id="4" name="Slika 3">
            <a:extLst>
              <a:ext uri="{FF2B5EF4-FFF2-40B4-BE49-F238E27FC236}">
                <a16:creationId xmlns:a16="http://schemas.microsoft.com/office/drawing/2014/main" id="{A99AE450-7DE2-A5D0-43D3-E3E7AD2798FA}"/>
              </a:ext>
            </a:extLst>
          </p:cNvPr>
          <p:cNvPicPr>
            <a:picLocks noChangeAspect="1"/>
          </p:cNvPicPr>
          <p:nvPr/>
        </p:nvPicPr>
        <p:blipFill>
          <a:blip r:embed="rId2"/>
          <a:stretch>
            <a:fillRect/>
          </a:stretch>
        </p:blipFill>
        <p:spPr>
          <a:xfrm>
            <a:off x="1611981" y="3343136"/>
            <a:ext cx="8157155" cy="2725148"/>
          </a:xfrm>
          <a:prstGeom prst="rect">
            <a:avLst/>
          </a:prstGeom>
        </p:spPr>
      </p:pic>
      <p:pic>
        <p:nvPicPr>
          <p:cNvPr id="5" name="Picture 2">
            <a:extLst>
              <a:ext uri="{FF2B5EF4-FFF2-40B4-BE49-F238E27FC236}">
                <a16:creationId xmlns:a16="http://schemas.microsoft.com/office/drawing/2014/main" id="{5B9E64EE-EF55-0B68-1A14-0C3809A9B3BA}"/>
              </a:ext>
            </a:extLst>
          </p:cNvPr>
          <p:cNvPicPr>
            <a:picLocks noChangeAspect="1" noChangeArrowheads="1"/>
          </p:cNvPicPr>
          <p:nvPr/>
        </p:nvPicPr>
        <p:blipFill>
          <a:blip r:embed="rId3" cstate="print"/>
          <a:srcRect/>
          <a:stretch>
            <a:fillRect/>
          </a:stretch>
        </p:blipFill>
        <p:spPr bwMode="auto">
          <a:xfrm>
            <a:off x="0" y="5981700"/>
            <a:ext cx="4752975" cy="876300"/>
          </a:xfrm>
          <a:prstGeom prst="rect">
            <a:avLst/>
          </a:prstGeom>
          <a:noFill/>
          <a:ln w="9525">
            <a:noFill/>
            <a:miter lim="800000"/>
            <a:headEnd/>
            <a:tailEnd/>
          </a:ln>
        </p:spPr>
      </p:pic>
      <p:pic>
        <p:nvPicPr>
          <p:cNvPr id="6" name="Picture 9" descr="SUM.eps">
            <a:extLst>
              <a:ext uri="{FF2B5EF4-FFF2-40B4-BE49-F238E27FC236}">
                <a16:creationId xmlns:a16="http://schemas.microsoft.com/office/drawing/2014/main" id="{88AAA640-0AEE-7AE4-91C2-52495F409F4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14055" y="6063616"/>
            <a:ext cx="1445007" cy="680003"/>
          </a:xfrm>
          <a:prstGeom prst="rect">
            <a:avLst/>
          </a:prstGeom>
        </p:spPr>
      </p:pic>
    </p:spTree>
    <p:extLst>
      <p:ext uri="{BB962C8B-B14F-4D97-AF65-F5344CB8AC3E}">
        <p14:creationId xmlns:p14="http://schemas.microsoft.com/office/powerpoint/2010/main" val="7515494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D9F61589-0727-D3BD-0BFC-30027147F067}"/>
              </a:ext>
            </a:extLst>
          </p:cNvPr>
          <p:cNvSpPr>
            <a:spLocks noGrp="1"/>
          </p:cNvSpPr>
          <p:nvPr>
            <p:ph type="title"/>
          </p:nvPr>
        </p:nvSpPr>
        <p:spPr/>
        <p:txBody>
          <a:bodyPr/>
          <a:lstStyle/>
          <a:p>
            <a:r>
              <a:rPr lang="hr-HR" dirty="0"/>
              <a:t>1st </a:t>
            </a:r>
            <a:r>
              <a:rPr lang="hr-HR" dirty="0" err="1"/>
              <a:t>year</a:t>
            </a:r>
            <a:r>
              <a:rPr lang="hr-HR" dirty="0"/>
              <a:t> </a:t>
            </a:r>
            <a:r>
              <a:rPr lang="hr-HR" dirty="0" err="1"/>
              <a:t>courses</a:t>
            </a:r>
            <a:endParaRPr lang="hr-HR" dirty="0"/>
          </a:p>
        </p:txBody>
      </p:sp>
      <p:graphicFrame>
        <p:nvGraphicFramePr>
          <p:cNvPr id="4" name="Tablica 4">
            <a:extLst>
              <a:ext uri="{FF2B5EF4-FFF2-40B4-BE49-F238E27FC236}">
                <a16:creationId xmlns:a16="http://schemas.microsoft.com/office/drawing/2014/main" id="{207E26E9-2799-0B4E-679E-6E17E72641D3}"/>
              </a:ext>
            </a:extLst>
          </p:cNvPr>
          <p:cNvGraphicFramePr>
            <a:graphicFrameLocks noGrp="1"/>
          </p:cNvGraphicFramePr>
          <p:nvPr>
            <p:ph idx="1"/>
            <p:extLst/>
          </p:nvPr>
        </p:nvGraphicFramePr>
        <p:xfrm>
          <a:off x="838200" y="1825625"/>
          <a:ext cx="10556959" cy="2595880"/>
        </p:xfrm>
        <a:graphic>
          <a:graphicData uri="http://schemas.openxmlformats.org/drawingml/2006/table">
            <a:tbl>
              <a:tblPr firstRow="1" bandRow="1">
                <a:tableStyleId>{5C22544A-7EE6-4342-B048-85BDC9FD1C3A}</a:tableStyleId>
              </a:tblPr>
              <a:tblGrid>
                <a:gridCol w="5324319">
                  <a:extLst>
                    <a:ext uri="{9D8B030D-6E8A-4147-A177-3AD203B41FA5}">
                      <a16:colId xmlns:a16="http://schemas.microsoft.com/office/drawing/2014/main" val="543759086"/>
                    </a:ext>
                  </a:extLst>
                </a:gridCol>
                <a:gridCol w="5232640">
                  <a:extLst>
                    <a:ext uri="{9D8B030D-6E8A-4147-A177-3AD203B41FA5}">
                      <a16:colId xmlns:a16="http://schemas.microsoft.com/office/drawing/2014/main" val="1488951071"/>
                    </a:ext>
                  </a:extLst>
                </a:gridCol>
              </a:tblGrid>
              <a:tr h="370840">
                <a:tc>
                  <a:txBody>
                    <a:bodyPr/>
                    <a:lstStyle/>
                    <a:p>
                      <a:r>
                        <a:rPr lang="hr-HR" dirty="0" err="1"/>
                        <a:t>Winter</a:t>
                      </a:r>
                      <a:r>
                        <a:rPr lang="hr-HR" dirty="0"/>
                        <a:t> </a:t>
                      </a:r>
                      <a:r>
                        <a:rPr lang="hr-HR" dirty="0" err="1"/>
                        <a:t>semester</a:t>
                      </a:r>
                      <a:endParaRPr lang="hr-HR" dirty="0"/>
                    </a:p>
                  </a:txBody>
                  <a:tcPr/>
                </a:tc>
                <a:tc>
                  <a:txBody>
                    <a:bodyPr/>
                    <a:lstStyle/>
                    <a:p>
                      <a:r>
                        <a:rPr lang="hr-HR" dirty="0"/>
                        <a:t> </a:t>
                      </a:r>
                      <a:r>
                        <a:rPr lang="hr-HR" dirty="0" err="1"/>
                        <a:t>Summer</a:t>
                      </a:r>
                      <a:r>
                        <a:rPr lang="hr-HR" dirty="0"/>
                        <a:t> </a:t>
                      </a:r>
                      <a:r>
                        <a:rPr lang="hr-HR" dirty="0" err="1"/>
                        <a:t>semester</a:t>
                      </a:r>
                      <a:endParaRPr lang="hr-HR" dirty="0"/>
                    </a:p>
                  </a:txBody>
                  <a:tcPr/>
                </a:tc>
                <a:extLst>
                  <a:ext uri="{0D108BD9-81ED-4DB2-BD59-A6C34878D82A}">
                    <a16:rowId xmlns:a16="http://schemas.microsoft.com/office/drawing/2014/main" val="446890599"/>
                  </a:ext>
                </a:extLst>
              </a:tr>
              <a:tr h="370840">
                <a:tc>
                  <a:txBody>
                    <a:bodyPr/>
                    <a:lstStyle/>
                    <a:p>
                      <a:r>
                        <a:rPr lang="hr-HR" dirty="0" err="1"/>
                        <a:t>Introduction</a:t>
                      </a:r>
                      <a:r>
                        <a:rPr lang="hr-HR" dirty="0"/>
                        <a:t> to medicine</a:t>
                      </a:r>
                    </a:p>
                  </a:txBody>
                  <a:tcPr/>
                </a:tc>
                <a:tc>
                  <a:txBody>
                    <a:bodyPr/>
                    <a:lstStyle/>
                    <a:p>
                      <a:r>
                        <a:rPr lang="hr-HR" dirty="0" err="1"/>
                        <a:t>Medical</a:t>
                      </a:r>
                      <a:r>
                        <a:rPr lang="hr-HR" dirty="0"/>
                        <a:t> </a:t>
                      </a:r>
                      <a:r>
                        <a:rPr lang="hr-HR" dirty="0" err="1"/>
                        <a:t>chemistry</a:t>
                      </a:r>
                      <a:r>
                        <a:rPr lang="hr-HR" dirty="0"/>
                        <a:t> </a:t>
                      </a:r>
                      <a:r>
                        <a:rPr lang="hr-HR" dirty="0" err="1"/>
                        <a:t>and</a:t>
                      </a:r>
                      <a:r>
                        <a:rPr lang="hr-HR" dirty="0"/>
                        <a:t> </a:t>
                      </a:r>
                      <a:r>
                        <a:rPr lang="hr-HR" dirty="0" err="1"/>
                        <a:t>biochemistry</a:t>
                      </a:r>
                      <a:r>
                        <a:rPr lang="hr-HR" dirty="0"/>
                        <a:t> 1</a:t>
                      </a:r>
                    </a:p>
                  </a:txBody>
                  <a:tcPr/>
                </a:tc>
                <a:extLst>
                  <a:ext uri="{0D108BD9-81ED-4DB2-BD59-A6C34878D82A}">
                    <a16:rowId xmlns:a16="http://schemas.microsoft.com/office/drawing/2014/main" val="650234910"/>
                  </a:ext>
                </a:extLst>
              </a:tr>
              <a:tr h="370840">
                <a:tc>
                  <a:txBody>
                    <a:bodyPr/>
                    <a:lstStyle/>
                    <a:p>
                      <a:r>
                        <a:rPr lang="hr-HR" dirty="0" err="1"/>
                        <a:t>Medical</a:t>
                      </a:r>
                      <a:r>
                        <a:rPr lang="hr-HR" dirty="0"/>
                        <a:t> </a:t>
                      </a:r>
                      <a:r>
                        <a:rPr lang="hr-HR" dirty="0" err="1"/>
                        <a:t>biology</a:t>
                      </a:r>
                      <a:endParaRPr lang="hr-HR" dirty="0"/>
                    </a:p>
                  </a:txBody>
                  <a:tcPr/>
                </a:tc>
                <a:tc>
                  <a:txBody>
                    <a:bodyPr/>
                    <a:lstStyle/>
                    <a:p>
                      <a:r>
                        <a:rPr lang="hr-HR"/>
                        <a:t>Anatomy</a:t>
                      </a:r>
                    </a:p>
                  </a:txBody>
                  <a:tcPr/>
                </a:tc>
                <a:extLst>
                  <a:ext uri="{0D108BD9-81ED-4DB2-BD59-A6C34878D82A}">
                    <a16:rowId xmlns:a16="http://schemas.microsoft.com/office/drawing/2014/main" val="3530922579"/>
                  </a:ext>
                </a:extLst>
              </a:tr>
              <a:tr h="370840">
                <a:tc>
                  <a:txBody>
                    <a:bodyPr/>
                    <a:lstStyle/>
                    <a:p>
                      <a:r>
                        <a:rPr lang="hr-HR" dirty="0" err="1"/>
                        <a:t>Medical</a:t>
                      </a:r>
                      <a:r>
                        <a:rPr lang="hr-HR" dirty="0"/>
                        <a:t> </a:t>
                      </a:r>
                      <a:r>
                        <a:rPr lang="hr-HR" dirty="0" err="1"/>
                        <a:t>physics</a:t>
                      </a:r>
                      <a:r>
                        <a:rPr lang="hr-HR" dirty="0"/>
                        <a:t> </a:t>
                      </a:r>
                      <a:r>
                        <a:rPr lang="hr-HR" dirty="0" err="1"/>
                        <a:t>and</a:t>
                      </a:r>
                      <a:r>
                        <a:rPr lang="hr-HR" dirty="0"/>
                        <a:t> </a:t>
                      </a:r>
                      <a:r>
                        <a:rPr lang="hr-HR" dirty="0" err="1"/>
                        <a:t>biophysics</a:t>
                      </a:r>
                      <a:endParaRPr lang="hr-HR" dirty="0"/>
                    </a:p>
                  </a:txBody>
                  <a:tcPr/>
                </a:tc>
                <a:tc>
                  <a:txBody>
                    <a:bodyPr/>
                    <a:lstStyle/>
                    <a:p>
                      <a:r>
                        <a:rPr lang="hr-HR"/>
                        <a:t>Croatian language</a:t>
                      </a:r>
                    </a:p>
                  </a:txBody>
                  <a:tcPr/>
                </a:tc>
                <a:extLst>
                  <a:ext uri="{0D108BD9-81ED-4DB2-BD59-A6C34878D82A}">
                    <a16:rowId xmlns:a16="http://schemas.microsoft.com/office/drawing/2014/main" val="627803132"/>
                  </a:ext>
                </a:extLst>
              </a:tr>
              <a:tr h="370840">
                <a:tc>
                  <a:txBody>
                    <a:bodyPr/>
                    <a:lstStyle/>
                    <a:p>
                      <a:r>
                        <a:rPr lang="hr-HR" dirty="0" err="1"/>
                        <a:t>Scientific</a:t>
                      </a:r>
                      <a:r>
                        <a:rPr lang="hr-HR" dirty="0"/>
                        <a:t> </a:t>
                      </a:r>
                      <a:r>
                        <a:rPr lang="hr-HR" dirty="0" err="1"/>
                        <a:t>methodology</a:t>
                      </a:r>
                      <a:endParaRPr lang="hr-HR" dirty="0"/>
                    </a:p>
                  </a:txBody>
                  <a:tcPr/>
                </a:tc>
                <a:tc>
                  <a:txBody>
                    <a:bodyPr/>
                    <a:lstStyle/>
                    <a:p>
                      <a:r>
                        <a:rPr lang="hr-HR"/>
                        <a:t>Physical Education </a:t>
                      </a:r>
                    </a:p>
                  </a:txBody>
                  <a:tcPr/>
                </a:tc>
                <a:extLst>
                  <a:ext uri="{0D108BD9-81ED-4DB2-BD59-A6C34878D82A}">
                    <a16:rowId xmlns:a16="http://schemas.microsoft.com/office/drawing/2014/main" val="3849713862"/>
                  </a:ext>
                </a:extLst>
              </a:tr>
              <a:tr h="370840">
                <a:tc>
                  <a:txBody>
                    <a:bodyPr/>
                    <a:lstStyle/>
                    <a:p>
                      <a:r>
                        <a:rPr lang="hr-HR" dirty="0" err="1"/>
                        <a:t>Medical</a:t>
                      </a:r>
                      <a:r>
                        <a:rPr lang="hr-HR" dirty="0"/>
                        <a:t> </a:t>
                      </a:r>
                      <a:r>
                        <a:rPr lang="hr-HR" dirty="0" err="1"/>
                        <a:t>Ethics</a:t>
                      </a:r>
                      <a:endParaRPr lang="hr-HR" dirty="0"/>
                    </a:p>
                  </a:txBody>
                  <a:tcPr/>
                </a:tc>
                <a:tc>
                  <a:txBody>
                    <a:bodyPr/>
                    <a:lstStyle/>
                    <a:p>
                      <a:r>
                        <a:rPr lang="hr-HR" dirty="0"/>
                        <a:t>SEC 1- </a:t>
                      </a:r>
                      <a:r>
                        <a:rPr lang="hr-HR" dirty="0" err="1"/>
                        <a:t>Small</a:t>
                      </a:r>
                      <a:r>
                        <a:rPr lang="hr-HR" dirty="0"/>
                        <a:t> </a:t>
                      </a:r>
                      <a:r>
                        <a:rPr lang="hr-HR" dirty="0" err="1"/>
                        <a:t>elective</a:t>
                      </a:r>
                      <a:r>
                        <a:rPr lang="hr-HR" dirty="0"/>
                        <a:t> </a:t>
                      </a:r>
                      <a:r>
                        <a:rPr lang="hr-HR" dirty="0" err="1"/>
                        <a:t>course</a:t>
                      </a:r>
                      <a:endParaRPr lang="hr-HR" dirty="0"/>
                    </a:p>
                  </a:txBody>
                  <a:tcPr/>
                </a:tc>
                <a:extLst>
                  <a:ext uri="{0D108BD9-81ED-4DB2-BD59-A6C34878D82A}">
                    <a16:rowId xmlns:a16="http://schemas.microsoft.com/office/drawing/2014/main" val="107848759"/>
                  </a:ext>
                </a:extLst>
              </a:tr>
              <a:tr h="370840">
                <a:tc>
                  <a:txBody>
                    <a:bodyPr/>
                    <a:lstStyle/>
                    <a:p>
                      <a:endParaRPr lang="hr-HR" dirty="0"/>
                    </a:p>
                  </a:txBody>
                  <a:tcPr/>
                </a:tc>
                <a:tc>
                  <a:txBody>
                    <a:bodyPr/>
                    <a:lstStyle/>
                    <a:p>
                      <a:r>
                        <a:rPr lang="hr-HR" dirty="0"/>
                        <a:t>SEC 2 </a:t>
                      </a:r>
                      <a:r>
                        <a:rPr lang="hr-HR" dirty="0" err="1"/>
                        <a:t>Small</a:t>
                      </a:r>
                      <a:r>
                        <a:rPr lang="hr-HR" dirty="0"/>
                        <a:t> </a:t>
                      </a:r>
                      <a:r>
                        <a:rPr lang="hr-HR" dirty="0" err="1"/>
                        <a:t>elective</a:t>
                      </a:r>
                      <a:r>
                        <a:rPr lang="hr-HR" dirty="0"/>
                        <a:t> </a:t>
                      </a:r>
                      <a:r>
                        <a:rPr lang="hr-HR" dirty="0" err="1"/>
                        <a:t>course</a:t>
                      </a:r>
                      <a:endParaRPr lang="hr-HR" dirty="0"/>
                    </a:p>
                  </a:txBody>
                  <a:tcPr/>
                </a:tc>
                <a:extLst>
                  <a:ext uri="{0D108BD9-81ED-4DB2-BD59-A6C34878D82A}">
                    <a16:rowId xmlns:a16="http://schemas.microsoft.com/office/drawing/2014/main" val="305398433"/>
                  </a:ext>
                </a:extLst>
              </a:tr>
            </a:tbl>
          </a:graphicData>
        </a:graphic>
      </p:graphicFrame>
      <p:pic>
        <p:nvPicPr>
          <p:cNvPr id="3" name="Slika 2">
            <a:extLst>
              <a:ext uri="{FF2B5EF4-FFF2-40B4-BE49-F238E27FC236}">
                <a16:creationId xmlns:a16="http://schemas.microsoft.com/office/drawing/2014/main" id="{F06C438B-7244-4C1E-42C5-CEDE32DBAC00}"/>
              </a:ext>
            </a:extLst>
          </p:cNvPr>
          <p:cNvPicPr>
            <a:picLocks noChangeAspect="1"/>
          </p:cNvPicPr>
          <p:nvPr/>
        </p:nvPicPr>
        <p:blipFill>
          <a:blip r:embed="rId2"/>
          <a:stretch>
            <a:fillRect/>
          </a:stretch>
        </p:blipFill>
        <p:spPr>
          <a:xfrm>
            <a:off x="69380" y="5980100"/>
            <a:ext cx="4755292" cy="877900"/>
          </a:xfrm>
          <a:prstGeom prst="rect">
            <a:avLst/>
          </a:prstGeom>
        </p:spPr>
      </p:pic>
      <p:pic>
        <p:nvPicPr>
          <p:cNvPr id="5" name="Slika 4">
            <a:extLst>
              <a:ext uri="{FF2B5EF4-FFF2-40B4-BE49-F238E27FC236}">
                <a16:creationId xmlns:a16="http://schemas.microsoft.com/office/drawing/2014/main" id="{04E151E7-EC6B-0F78-276E-A387C59F658D}"/>
              </a:ext>
            </a:extLst>
          </p:cNvPr>
          <p:cNvPicPr>
            <a:picLocks noChangeAspect="1"/>
          </p:cNvPicPr>
          <p:nvPr/>
        </p:nvPicPr>
        <p:blipFill>
          <a:blip r:embed="rId3"/>
          <a:stretch>
            <a:fillRect/>
          </a:stretch>
        </p:blipFill>
        <p:spPr>
          <a:xfrm>
            <a:off x="10631361" y="5958534"/>
            <a:ext cx="1444877" cy="676715"/>
          </a:xfrm>
          <a:prstGeom prst="rect">
            <a:avLst/>
          </a:prstGeom>
        </p:spPr>
      </p:pic>
    </p:spTree>
    <p:extLst>
      <p:ext uri="{BB962C8B-B14F-4D97-AF65-F5344CB8AC3E}">
        <p14:creationId xmlns:p14="http://schemas.microsoft.com/office/powerpoint/2010/main" val="2287799082"/>
      </p:ext>
    </p:extLst>
  </p:cSld>
  <p:clrMapOvr>
    <a:masterClrMapping/>
  </p:clrMapOvr>
</p:sld>
</file>

<file path=ppt/theme/theme1.xml><?xml version="1.0" encoding="utf-8"?>
<a:theme xmlns:a="http://schemas.openxmlformats.org/drawingml/2006/main" name="Facet">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rosted Glass">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364</TotalTime>
  <Words>622</Words>
  <Application>Microsoft Office PowerPoint</Application>
  <PresentationFormat>Widescreen</PresentationFormat>
  <Paragraphs>157</Paragraphs>
  <Slides>20</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20</vt:i4>
      </vt:variant>
    </vt:vector>
  </HeadingPairs>
  <TitlesOfParts>
    <vt:vector size="28" baseType="lpstr">
      <vt:lpstr>Arial</vt:lpstr>
      <vt:lpstr>Calibri</vt:lpstr>
      <vt:lpstr>DejaVu Serif</vt:lpstr>
      <vt:lpstr>Times New Roman</vt:lpstr>
      <vt:lpstr>Trebuchet MS</vt:lpstr>
      <vt:lpstr>Verdana</vt:lpstr>
      <vt:lpstr>Wingdings 3</vt:lpstr>
      <vt:lpstr>Facet</vt:lpstr>
      <vt:lpstr>Internationalization of University of Mostar School of Medicine  Ivan Merdžo </vt:lpstr>
      <vt:lpstr>PowerPoint Presentation</vt:lpstr>
      <vt:lpstr>PowerPoint Presentation</vt:lpstr>
      <vt:lpstr>PowerPoint Presentation</vt:lpstr>
      <vt:lpstr>PowerPoint Presentation</vt:lpstr>
      <vt:lpstr>PowerPoint Presentation</vt:lpstr>
      <vt:lpstr>Additional teaching units</vt:lpstr>
      <vt:lpstr>Intergrated undergraduated and graduate program – Medical Studies in English</vt:lpstr>
      <vt:lpstr>1st year courses</vt:lpstr>
      <vt:lpstr>2nd year courses</vt:lpstr>
      <vt:lpstr>3rd year courses</vt:lpstr>
      <vt:lpstr>4th year courses</vt:lpstr>
      <vt:lpstr>5th year courses</vt:lpstr>
      <vt:lpstr>PowerPoint Presentation</vt:lpstr>
      <vt:lpstr>Admission process</vt:lpstr>
      <vt:lpstr>PowerPoint Presentation</vt:lpstr>
      <vt:lpstr>PowerPoint Presentation</vt:lpstr>
      <vt:lpstr>PowerPoint Presentation</vt:lpstr>
      <vt:lpstr>PowerPoint Presentation</vt:lpstr>
      <vt:lpstr>Acknowledgement and disclaimer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Мишљења студената о интернационализацији код куће</dc:title>
  <dc:creator>Boki</dc:creator>
  <cp:lastModifiedBy>mb</cp:lastModifiedBy>
  <cp:revision>41</cp:revision>
  <dcterms:created xsi:type="dcterms:W3CDTF">2023-06-22T18:27:34Z</dcterms:created>
  <dcterms:modified xsi:type="dcterms:W3CDTF">2024-04-05T06:56:45Z</dcterms:modified>
</cp:coreProperties>
</file>