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71" r:id="rId2"/>
    <p:sldId id="272" r:id="rId3"/>
    <p:sldId id="273" r:id="rId4"/>
    <p:sldId id="277" r:id="rId5"/>
    <p:sldId id="258" r:id="rId6"/>
    <p:sldId id="256" r:id="rId7"/>
    <p:sldId id="265" r:id="rId8"/>
    <p:sldId id="266" r:id="rId9"/>
    <p:sldId id="264" r:id="rId10"/>
    <p:sldId id="267" r:id="rId11"/>
    <p:sldId id="268" r:id="rId12"/>
    <p:sldId id="269" r:id="rId13"/>
    <p:sldId id="270" r:id="rId14"/>
    <p:sldId id="275" r:id="rId15"/>
    <p:sldId id="263" r:id="rId16"/>
    <p:sldId id="27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03" autoAdjust="0"/>
    <p:restoredTop sz="94660"/>
  </p:normalViewPr>
  <p:slideViewPr>
    <p:cSldViewPr snapToGrid="0">
      <p:cViewPr>
        <p:scale>
          <a:sx n="84" d="100"/>
          <a:sy n="84" d="100"/>
        </p:scale>
        <p:origin x="-576" y="-34"/>
      </p:cViewPr>
      <p:guideLst>
        <p:guide orient="horz" pos="2160"/>
        <p:guide pos="3840"/>
      </p:guideLst>
    </p:cSldViewPr>
  </p:slideViewPr>
  <p:notesTextViewPr>
    <p:cViewPr>
      <p:scale>
        <a:sx n="1" d="1"/>
        <a:sy n="1" d="1"/>
      </p:scale>
      <p:origin x="0" y="0"/>
    </p:cViewPr>
  </p:notesTextViewPr>
  <p:notesViewPr>
    <p:cSldViewPr snapToGrid="0">
      <p:cViewPr varScale="1">
        <p:scale>
          <a:sx n="52" d="100"/>
          <a:sy n="52" d="100"/>
        </p:scale>
        <p:origin x="294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C6428DD2-9B20-F469-D8CE-B9FA9451C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 xmlns:a16="http://schemas.microsoft.com/office/drawing/2014/main" id="{B6698F3F-D190-12CB-9089-7A990C70F17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B5D5C36-5513-4D95-91A6-11459D3476CF}" type="datetimeFigureOut">
              <a:rPr lang="en-US" smtClean="0"/>
              <a:t>4/4/2024</a:t>
            </a:fld>
            <a:endParaRPr lang="en-US"/>
          </a:p>
        </p:txBody>
      </p:sp>
      <p:sp>
        <p:nvSpPr>
          <p:cNvPr id="4" name="Footer Placeholder 3">
            <a:extLst>
              <a:ext uri="{FF2B5EF4-FFF2-40B4-BE49-F238E27FC236}">
                <a16:creationId xmlns="" xmlns:a16="http://schemas.microsoft.com/office/drawing/2014/main" id="{DBD18046-F419-200D-99E3-C3F30EB82A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 xmlns:a16="http://schemas.microsoft.com/office/drawing/2014/main" id="{6AC76791-5E1A-9BF6-B376-23064CDC462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154863E-D307-4B96-BD91-C1E359882079}" type="slidenum">
              <a:rPr lang="en-US" smtClean="0"/>
              <a:t>‹#›</a:t>
            </a:fld>
            <a:endParaRPr lang="en-US"/>
          </a:p>
        </p:txBody>
      </p:sp>
    </p:spTree>
    <p:extLst>
      <p:ext uri="{BB962C8B-B14F-4D97-AF65-F5344CB8AC3E}">
        <p14:creationId xmlns:p14="http://schemas.microsoft.com/office/powerpoint/2010/main" val="5254483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F89775-3C60-47DC-8BD9-7D181BC7FA18}" type="datetimeFigureOut">
              <a:rPr lang="en-US" smtClean="0"/>
              <a:t>4/4/2024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90CBC5-6BDF-4581-BC86-64C5B5316022}" type="slidenum">
              <a:rPr lang="en-US" smtClean="0"/>
              <a:t>‹#›</a:t>
            </a:fld>
            <a:endParaRPr lang="en-US"/>
          </a:p>
        </p:txBody>
      </p:sp>
    </p:spTree>
    <p:extLst>
      <p:ext uri="{BB962C8B-B14F-4D97-AF65-F5344CB8AC3E}">
        <p14:creationId xmlns:p14="http://schemas.microsoft.com/office/powerpoint/2010/main" val="2398251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D90CBC5-6BDF-4581-BC86-64C5B5316022}" type="slidenum">
              <a:rPr lang="en-US" smtClean="0"/>
              <a:t>1</a:t>
            </a:fld>
            <a:endParaRPr lang="en-US"/>
          </a:p>
        </p:txBody>
      </p:sp>
    </p:spTree>
    <p:extLst>
      <p:ext uri="{BB962C8B-B14F-4D97-AF65-F5344CB8AC3E}">
        <p14:creationId xmlns:p14="http://schemas.microsoft.com/office/powerpoint/2010/main" val="2831249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90CBC5-6BDF-4581-BC86-64C5B5316022}" type="slidenum">
              <a:rPr lang="en-US" smtClean="0"/>
              <a:t>2</a:t>
            </a:fld>
            <a:endParaRPr lang="en-US"/>
          </a:p>
        </p:txBody>
      </p:sp>
    </p:spTree>
    <p:extLst>
      <p:ext uri="{BB962C8B-B14F-4D97-AF65-F5344CB8AC3E}">
        <p14:creationId xmlns:p14="http://schemas.microsoft.com/office/powerpoint/2010/main" val="1867853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197CC5B-8958-4C3F-8172-A8CC3037B590}" type="datetime1">
              <a:rPr lang="en-US" smtClean="0"/>
              <a:t>4/4/2024</a:t>
            </a:fld>
            <a:endParaRPr lang="en-US"/>
          </a:p>
        </p:txBody>
      </p:sp>
      <p:sp>
        <p:nvSpPr>
          <p:cNvPr id="5" name="Footer Placeholder 4"/>
          <p:cNvSpPr>
            <a:spLocks noGrp="1"/>
          </p:cNvSpPr>
          <p:nvPr>
            <p:ph type="ftr" sz="quarter" idx="11"/>
          </p:nvPr>
        </p:nvSpPr>
        <p:spPr/>
        <p:txBody>
          <a:bodyPr/>
          <a:lstStyle/>
          <a:p>
            <a:r>
              <a:rPr lang="en-US"/>
              <a:t>WS Lj T Uni Kg, ERASMUS + BIOSINT project , Mostar 3-5 April 2024</a:t>
            </a:r>
          </a:p>
        </p:txBody>
      </p:sp>
      <p:sp>
        <p:nvSpPr>
          <p:cNvPr id="6" name="Slide Number Placeholder 5"/>
          <p:cNvSpPr>
            <a:spLocks noGrp="1"/>
          </p:cNvSpPr>
          <p:nvPr>
            <p:ph type="sldNum" sz="quarter" idx="12"/>
          </p:nvPr>
        </p:nvSpPr>
        <p:spPr/>
        <p:txBody>
          <a:bodyPr/>
          <a:lstStyle/>
          <a:p>
            <a:fld id="{CF89C47B-6745-40A2-9EFD-696C52789E30}" type="slidenum">
              <a:rPr lang="en-US" smtClean="0"/>
              <a:pPr/>
              <a:t>‹#›</a:t>
            </a:fld>
            <a:endParaRPr lang="en-US"/>
          </a:p>
        </p:txBody>
      </p:sp>
    </p:spTree>
    <p:extLst>
      <p:ext uri="{BB962C8B-B14F-4D97-AF65-F5344CB8AC3E}">
        <p14:creationId xmlns:p14="http://schemas.microsoft.com/office/powerpoint/2010/main" val="303162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DC41131-80AC-4A04-8CFF-F60046876349}" type="datetime1">
              <a:rPr lang="en-US" smtClean="0"/>
              <a:t>4/4/2024</a:t>
            </a:fld>
            <a:endParaRPr lang="en-US"/>
          </a:p>
        </p:txBody>
      </p:sp>
      <p:sp>
        <p:nvSpPr>
          <p:cNvPr id="5" name="Footer Placeholder 4"/>
          <p:cNvSpPr>
            <a:spLocks noGrp="1"/>
          </p:cNvSpPr>
          <p:nvPr>
            <p:ph type="ftr" sz="quarter" idx="11"/>
          </p:nvPr>
        </p:nvSpPr>
        <p:spPr/>
        <p:txBody>
          <a:bodyPr/>
          <a:lstStyle/>
          <a:p>
            <a:r>
              <a:rPr lang="en-US"/>
              <a:t>WS Lj T Uni Kg, ERASMUS + BIOSINT project , Mostar 3-5 April 2024</a:t>
            </a:r>
          </a:p>
        </p:txBody>
      </p:sp>
      <p:sp>
        <p:nvSpPr>
          <p:cNvPr id="6" name="Slide Number Placeholder 5"/>
          <p:cNvSpPr>
            <a:spLocks noGrp="1"/>
          </p:cNvSpPr>
          <p:nvPr>
            <p:ph type="sldNum" sz="quarter" idx="12"/>
          </p:nvPr>
        </p:nvSpPr>
        <p:spPr/>
        <p:txBody>
          <a:bodyPr/>
          <a:lstStyle/>
          <a:p>
            <a:fld id="{CF89C47B-6745-40A2-9EFD-696C52789E30}" type="slidenum">
              <a:rPr lang="en-US" smtClean="0"/>
              <a:pPr/>
              <a:t>‹#›</a:t>
            </a:fld>
            <a:endParaRPr lang="en-US"/>
          </a:p>
        </p:txBody>
      </p:sp>
    </p:spTree>
    <p:extLst>
      <p:ext uri="{BB962C8B-B14F-4D97-AF65-F5344CB8AC3E}">
        <p14:creationId xmlns:p14="http://schemas.microsoft.com/office/powerpoint/2010/main" val="1323147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089FDB-54B1-46C1-AD05-94400B3BB629}" type="datetime1">
              <a:rPr lang="en-US" smtClean="0"/>
              <a:t>4/4/2024</a:t>
            </a:fld>
            <a:endParaRPr lang="en-US"/>
          </a:p>
        </p:txBody>
      </p:sp>
      <p:sp>
        <p:nvSpPr>
          <p:cNvPr id="5" name="Footer Placeholder 4"/>
          <p:cNvSpPr>
            <a:spLocks noGrp="1"/>
          </p:cNvSpPr>
          <p:nvPr>
            <p:ph type="ftr" sz="quarter" idx="11"/>
          </p:nvPr>
        </p:nvSpPr>
        <p:spPr/>
        <p:txBody>
          <a:bodyPr/>
          <a:lstStyle/>
          <a:p>
            <a:r>
              <a:rPr lang="en-US"/>
              <a:t>WS Lj T Uni Kg, ERASMUS + BIOSINT project , Mostar 3-5 April 2024</a:t>
            </a:r>
          </a:p>
        </p:txBody>
      </p:sp>
      <p:sp>
        <p:nvSpPr>
          <p:cNvPr id="6" name="Slide Number Placeholder 5"/>
          <p:cNvSpPr>
            <a:spLocks noGrp="1"/>
          </p:cNvSpPr>
          <p:nvPr>
            <p:ph type="sldNum" sz="quarter" idx="12"/>
          </p:nvPr>
        </p:nvSpPr>
        <p:spPr/>
        <p:txBody>
          <a:bodyPr/>
          <a:lstStyle/>
          <a:p>
            <a:fld id="{CF89C47B-6745-40A2-9EFD-696C52789E30}" type="slidenum">
              <a:rPr lang="en-US" smtClean="0"/>
              <a:pPr/>
              <a:t>‹#›</a:t>
            </a:fld>
            <a:endParaRPr lang="en-US"/>
          </a:p>
        </p:txBody>
      </p:sp>
    </p:spTree>
    <p:extLst>
      <p:ext uri="{BB962C8B-B14F-4D97-AF65-F5344CB8AC3E}">
        <p14:creationId xmlns:p14="http://schemas.microsoft.com/office/powerpoint/2010/main" val="4203591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281C58-3FE7-49D6-AB2C-7BF1A29AF046}" type="datetime1">
              <a:rPr lang="en-US" smtClean="0"/>
              <a:t>4/4/2024</a:t>
            </a:fld>
            <a:endParaRPr lang="en-US"/>
          </a:p>
        </p:txBody>
      </p:sp>
      <p:sp>
        <p:nvSpPr>
          <p:cNvPr id="5" name="Footer Placeholder 4"/>
          <p:cNvSpPr>
            <a:spLocks noGrp="1"/>
          </p:cNvSpPr>
          <p:nvPr>
            <p:ph type="ftr" sz="quarter" idx="11"/>
          </p:nvPr>
        </p:nvSpPr>
        <p:spPr/>
        <p:txBody>
          <a:bodyPr/>
          <a:lstStyle/>
          <a:p>
            <a:r>
              <a:rPr lang="en-US" dirty="0"/>
              <a:t>WS </a:t>
            </a:r>
            <a:r>
              <a:rPr lang="en-US" dirty="0" err="1"/>
              <a:t>Lj</a:t>
            </a:r>
            <a:r>
              <a:rPr lang="en-US" dirty="0"/>
              <a:t> T Uni Kg, ERASMUS + BIOSINT project , Mostar 3-5 April 2024</a:t>
            </a:r>
          </a:p>
        </p:txBody>
      </p:sp>
      <p:sp>
        <p:nvSpPr>
          <p:cNvPr id="6" name="Slide Number Placeholder 5"/>
          <p:cNvSpPr>
            <a:spLocks noGrp="1"/>
          </p:cNvSpPr>
          <p:nvPr>
            <p:ph type="sldNum" sz="quarter" idx="12"/>
          </p:nvPr>
        </p:nvSpPr>
        <p:spPr/>
        <p:txBody>
          <a:bodyPr/>
          <a:lstStyle/>
          <a:p>
            <a:fld id="{CF89C47B-6745-40A2-9EFD-696C52789E30}" type="slidenum">
              <a:rPr lang="en-US" smtClean="0"/>
              <a:pPr/>
              <a:t>‹#›</a:t>
            </a:fld>
            <a:endParaRPr lang="en-US"/>
          </a:p>
        </p:txBody>
      </p:sp>
    </p:spTree>
    <p:extLst>
      <p:ext uri="{BB962C8B-B14F-4D97-AF65-F5344CB8AC3E}">
        <p14:creationId xmlns:p14="http://schemas.microsoft.com/office/powerpoint/2010/main" val="1294936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4B5F3E-95BC-4A26-8B98-B790AAF292C7}" type="datetime1">
              <a:rPr lang="en-US" smtClean="0"/>
              <a:t>4/4/2024</a:t>
            </a:fld>
            <a:endParaRPr lang="en-US"/>
          </a:p>
        </p:txBody>
      </p:sp>
      <p:sp>
        <p:nvSpPr>
          <p:cNvPr id="5" name="Footer Placeholder 4"/>
          <p:cNvSpPr>
            <a:spLocks noGrp="1"/>
          </p:cNvSpPr>
          <p:nvPr>
            <p:ph type="ftr" sz="quarter" idx="11"/>
          </p:nvPr>
        </p:nvSpPr>
        <p:spPr/>
        <p:txBody>
          <a:bodyPr/>
          <a:lstStyle/>
          <a:p>
            <a:r>
              <a:rPr lang="en-US"/>
              <a:t>WS Lj T Uni Kg, ERASMUS + BIOSINT project , Mostar 3-5 April 2024</a:t>
            </a:r>
          </a:p>
        </p:txBody>
      </p:sp>
      <p:sp>
        <p:nvSpPr>
          <p:cNvPr id="6" name="Slide Number Placeholder 5"/>
          <p:cNvSpPr>
            <a:spLocks noGrp="1"/>
          </p:cNvSpPr>
          <p:nvPr>
            <p:ph type="sldNum" sz="quarter" idx="12"/>
          </p:nvPr>
        </p:nvSpPr>
        <p:spPr/>
        <p:txBody>
          <a:bodyPr/>
          <a:lstStyle/>
          <a:p>
            <a:fld id="{CF89C47B-6745-40A2-9EFD-696C52789E30}" type="slidenum">
              <a:rPr lang="en-US" smtClean="0"/>
              <a:pPr/>
              <a:t>‹#›</a:t>
            </a:fld>
            <a:endParaRPr lang="en-US"/>
          </a:p>
        </p:txBody>
      </p:sp>
    </p:spTree>
    <p:extLst>
      <p:ext uri="{BB962C8B-B14F-4D97-AF65-F5344CB8AC3E}">
        <p14:creationId xmlns:p14="http://schemas.microsoft.com/office/powerpoint/2010/main" val="831525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94AC381-08C9-4FB0-BF5A-66990B4F5588}" type="datetime1">
              <a:rPr lang="en-US" smtClean="0"/>
              <a:t>4/4/2024</a:t>
            </a:fld>
            <a:endParaRPr lang="en-US"/>
          </a:p>
        </p:txBody>
      </p:sp>
      <p:sp>
        <p:nvSpPr>
          <p:cNvPr id="6" name="Footer Placeholder 5"/>
          <p:cNvSpPr>
            <a:spLocks noGrp="1"/>
          </p:cNvSpPr>
          <p:nvPr>
            <p:ph type="ftr" sz="quarter" idx="11"/>
          </p:nvPr>
        </p:nvSpPr>
        <p:spPr/>
        <p:txBody>
          <a:bodyPr/>
          <a:lstStyle/>
          <a:p>
            <a:r>
              <a:rPr lang="en-US"/>
              <a:t>WS Lj T Uni Kg, ERASMUS + BIOSINT project , Mostar 3-5 April 2024</a:t>
            </a:r>
          </a:p>
        </p:txBody>
      </p:sp>
      <p:sp>
        <p:nvSpPr>
          <p:cNvPr id="7" name="Slide Number Placeholder 6"/>
          <p:cNvSpPr>
            <a:spLocks noGrp="1"/>
          </p:cNvSpPr>
          <p:nvPr>
            <p:ph type="sldNum" sz="quarter" idx="12"/>
          </p:nvPr>
        </p:nvSpPr>
        <p:spPr/>
        <p:txBody>
          <a:bodyPr/>
          <a:lstStyle/>
          <a:p>
            <a:fld id="{CF89C47B-6745-40A2-9EFD-696C52789E30}" type="slidenum">
              <a:rPr lang="en-US" smtClean="0"/>
              <a:pPr/>
              <a:t>‹#›</a:t>
            </a:fld>
            <a:endParaRPr lang="en-US"/>
          </a:p>
        </p:txBody>
      </p:sp>
    </p:spTree>
    <p:extLst>
      <p:ext uri="{BB962C8B-B14F-4D97-AF65-F5344CB8AC3E}">
        <p14:creationId xmlns:p14="http://schemas.microsoft.com/office/powerpoint/2010/main" val="4173453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004A7DF-AE26-4124-A8B7-8336EBA8F0C5}" type="datetime1">
              <a:rPr lang="en-US" smtClean="0"/>
              <a:t>4/4/2024</a:t>
            </a:fld>
            <a:endParaRPr lang="en-US"/>
          </a:p>
        </p:txBody>
      </p:sp>
      <p:sp>
        <p:nvSpPr>
          <p:cNvPr id="8" name="Footer Placeholder 7"/>
          <p:cNvSpPr>
            <a:spLocks noGrp="1"/>
          </p:cNvSpPr>
          <p:nvPr>
            <p:ph type="ftr" sz="quarter" idx="11"/>
          </p:nvPr>
        </p:nvSpPr>
        <p:spPr/>
        <p:txBody>
          <a:bodyPr/>
          <a:lstStyle/>
          <a:p>
            <a:r>
              <a:rPr lang="en-US"/>
              <a:t>WS Lj T Uni Kg, ERASMUS + BIOSINT project , Mostar 3-5 April 2024</a:t>
            </a:r>
          </a:p>
        </p:txBody>
      </p:sp>
      <p:sp>
        <p:nvSpPr>
          <p:cNvPr id="9" name="Slide Number Placeholder 8"/>
          <p:cNvSpPr>
            <a:spLocks noGrp="1"/>
          </p:cNvSpPr>
          <p:nvPr>
            <p:ph type="sldNum" sz="quarter" idx="12"/>
          </p:nvPr>
        </p:nvSpPr>
        <p:spPr/>
        <p:txBody>
          <a:bodyPr/>
          <a:lstStyle/>
          <a:p>
            <a:fld id="{CF89C47B-6745-40A2-9EFD-696C52789E30}" type="slidenum">
              <a:rPr lang="en-US" smtClean="0"/>
              <a:pPr/>
              <a:t>‹#›</a:t>
            </a:fld>
            <a:endParaRPr lang="en-US"/>
          </a:p>
        </p:txBody>
      </p:sp>
    </p:spTree>
    <p:extLst>
      <p:ext uri="{BB962C8B-B14F-4D97-AF65-F5344CB8AC3E}">
        <p14:creationId xmlns:p14="http://schemas.microsoft.com/office/powerpoint/2010/main" val="206733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6D98EB9-5B50-45EC-A9ED-DF8149BBDB46}" type="datetime1">
              <a:rPr lang="en-US" smtClean="0"/>
              <a:t>4/4/2024</a:t>
            </a:fld>
            <a:endParaRPr lang="en-US"/>
          </a:p>
        </p:txBody>
      </p:sp>
      <p:sp>
        <p:nvSpPr>
          <p:cNvPr id="4" name="Footer Placeholder 3"/>
          <p:cNvSpPr>
            <a:spLocks noGrp="1"/>
          </p:cNvSpPr>
          <p:nvPr>
            <p:ph type="ftr" sz="quarter" idx="11"/>
          </p:nvPr>
        </p:nvSpPr>
        <p:spPr/>
        <p:txBody>
          <a:bodyPr/>
          <a:lstStyle/>
          <a:p>
            <a:r>
              <a:rPr lang="en-US"/>
              <a:t>WS Lj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a:t>
            </a:fld>
            <a:endParaRPr lang="en-US"/>
          </a:p>
        </p:txBody>
      </p:sp>
    </p:spTree>
    <p:extLst>
      <p:ext uri="{BB962C8B-B14F-4D97-AF65-F5344CB8AC3E}">
        <p14:creationId xmlns:p14="http://schemas.microsoft.com/office/powerpoint/2010/main" val="1866300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142D2F-BBD7-489D-8934-7707396B8912}" type="datetime1">
              <a:rPr lang="en-US" smtClean="0"/>
              <a:t>4/4/2024</a:t>
            </a:fld>
            <a:endParaRPr lang="en-US"/>
          </a:p>
        </p:txBody>
      </p:sp>
      <p:sp>
        <p:nvSpPr>
          <p:cNvPr id="3" name="Footer Placeholder 2"/>
          <p:cNvSpPr>
            <a:spLocks noGrp="1"/>
          </p:cNvSpPr>
          <p:nvPr>
            <p:ph type="ftr" sz="quarter" idx="11"/>
          </p:nvPr>
        </p:nvSpPr>
        <p:spPr/>
        <p:txBody>
          <a:bodyPr/>
          <a:lstStyle/>
          <a:p>
            <a:r>
              <a:rPr lang="en-US"/>
              <a:t>WS Lj T Uni Kg, ERASMUS + BIOSINT project , Mostar 3-5 April 2024</a:t>
            </a:r>
          </a:p>
        </p:txBody>
      </p:sp>
      <p:sp>
        <p:nvSpPr>
          <p:cNvPr id="4" name="Slide Number Placeholder 3"/>
          <p:cNvSpPr>
            <a:spLocks noGrp="1"/>
          </p:cNvSpPr>
          <p:nvPr>
            <p:ph type="sldNum" sz="quarter" idx="12"/>
          </p:nvPr>
        </p:nvSpPr>
        <p:spPr/>
        <p:txBody>
          <a:bodyPr/>
          <a:lstStyle/>
          <a:p>
            <a:fld id="{CF89C47B-6745-40A2-9EFD-696C52789E30}" type="slidenum">
              <a:rPr lang="en-US" smtClean="0"/>
              <a:pPr/>
              <a:t>‹#›</a:t>
            </a:fld>
            <a:endParaRPr lang="en-US"/>
          </a:p>
        </p:txBody>
      </p:sp>
    </p:spTree>
    <p:extLst>
      <p:ext uri="{BB962C8B-B14F-4D97-AF65-F5344CB8AC3E}">
        <p14:creationId xmlns:p14="http://schemas.microsoft.com/office/powerpoint/2010/main" val="1435026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4874198-C43E-4749-A521-82BCFC3C4CCB}" type="datetime1">
              <a:rPr lang="en-US" smtClean="0"/>
              <a:t>4/4/2024</a:t>
            </a:fld>
            <a:endParaRPr lang="en-US"/>
          </a:p>
        </p:txBody>
      </p:sp>
      <p:sp>
        <p:nvSpPr>
          <p:cNvPr id="6" name="Footer Placeholder 5"/>
          <p:cNvSpPr>
            <a:spLocks noGrp="1"/>
          </p:cNvSpPr>
          <p:nvPr>
            <p:ph type="ftr" sz="quarter" idx="11"/>
          </p:nvPr>
        </p:nvSpPr>
        <p:spPr/>
        <p:txBody>
          <a:bodyPr/>
          <a:lstStyle/>
          <a:p>
            <a:r>
              <a:rPr lang="en-US"/>
              <a:t>WS Lj T Uni Kg, ERASMUS + BIOSINT project , Mostar 3-5 April 2024</a:t>
            </a:r>
          </a:p>
        </p:txBody>
      </p:sp>
      <p:sp>
        <p:nvSpPr>
          <p:cNvPr id="7" name="Slide Number Placeholder 6"/>
          <p:cNvSpPr>
            <a:spLocks noGrp="1"/>
          </p:cNvSpPr>
          <p:nvPr>
            <p:ph type="sldNum" sz="quarter" idx="12"/>
          </p:nvPr>
        </p:nvSpPr>
        <p:spPr/>
        <p:txBody>
          <a:bodyPr/>
          <a:lstStyle/>
          <a:p>
            <a:fld id="{CF89C47B-6745-40A2-9EFD-696C52789E30}" type="slidenum">
              <a:rPr lang="en-US" smtClean="0"/>
              <a:pPr/>
              <a:t>‹#›</a:t>
            </a:fld>
            <a:endParaRPr lang="en-US"/>
          </a:p>
        </p:txBody>
      </p:sp>
    </p:spTree>
    <p:extLst>
      <p:ext uri="{BB962C8B-B14F-4D97-AF65-F5344CB8AC3E}">
        <p14:creationId xmlns:p14="http://schemas.microsoft.com/office/powerpoint/2010/main" val="2292259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79A7933-6F71-47C7-A1EB-B877AE27E745}" type="datetime1">
              <a:rPr lang="en-US" smtClean="0"/>
              <a:t>4/4/2024</a:t>
            </a:fld>
            <a:endParaRPr lang="en-US"/>
          </a:p>
        </p:txBody>
      </p:sp>
      <p:sp>
        <p:nvSpPr>
          <p:cNvPr id="6" name="Footer Placeholder 5"/>
          <p:cNvSpPr>
            <a:spLocks noGrp="1"/>
          </p:cNvSpPr>
          <p:nvPr>
            <p:ph type="ftr" sz="quarter" idx="11"/>
          </p:nvPr>
        </p:nvSpPr>
        <p:spPr/>
        <p:txBody>
          <a:bodyPr/>
          <a:lstStyle/>
          <a:p>
            <a:r>
              <a:rPr lang="en-US"/>
              <a:t>WS Lj T Uni Kg, ERASMUS + BIOSINT project , Mostar 3-5 April 2024</a:t>
            </a:r>
          </a:p>
        </p:txBody>
      </p:sp>
      <p:sp>
        <p:nvSpPr>
          <p:cNvPr id="7" name="Slide Number Placeholder 6"/>
          <p:cNvSpPr>
            <a:spLocks noGrp="1"/>
          </p:cNvSpPr>
          <p:nvPr>
            <p:ph type="sldNum" sz="quarter" idx="12"/>
          </p:nvPr>
        </p:nvSpPr>
        <p:spPr/>
        <p:txBody>
          <a:bodyPr/>
          <a:lstStyle/>
          <a:p>
            <a:fld id="{CF89C47B-6745-40A2-9EFD-696C52789E30}" type="slidenum">
              <a:rPr lang="en-US" smtClean="0"/>
              <a:pPr/>
              <a:t>‹#›</a:t>
            </a:fld>
            <a:endParaRPr lang="en-US"/>
          </a:p>
        </p:txBody>
      </p:sp>
    </p:spTree>
    <p:extLst>
      <p:ext uri="{BB962C8B-B14F-4D97-AF65-F5344CB8AC3E}">
        <p14:creationId xmlns:p14="http://schemas.microsoft.com/office/powerpoint/2010/main" val="1645791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33C0C8-F04E-4140-B067-B02FAA416C8C}" type="datetime1">
              <a:rPr lang="en-US" smtClean="0"/>
              <a:t>4/4/2024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WS Lj T Uni Kg, ERASMUS + BIOSINT project , Mostar 3-5 April 2024</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89C47B-6745-40A2-9EFD-696C52789E30}" type="slidenum">
              <a:rPr lang="en-US" smtClean="0"/>
              <a:pPr/>
              <a:t>‹#›</a:t>
            </a:fld>
            <a:endParaRPr lang="en-US"/>
          </a:p>
        </p:txBody>
      </p:sp>
    </p:spTree>
    <p:extLst>
      <p:ext uri="{BB962C8B-B14F-4D97-AF65-F5344CB8AC3E}">
        <p14:creationId xmlns:p14="http://schemas.microsoft.com/office/powerpoint/2010/main" val="1337442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802731" y="1580375"/>
            <a:ext cx="7995676" cy="1109273"/>
          </a:xfrm>
        </p:spPr>
        <p:txBody>
          <a:bodyPr>
            <a:normAutofit fontScale="90000"/>
          </a:bodyPr>
          <a:lstStyle/>
          <a:p>
            <a:r>
              <a:rPr lang="en-US" sz="4400" b="1" dirty="0"/>
              <a:t>Internationalization of curricula and</a:t>
            </a:r>
            <a:br>
              <a:rPr lang="en-US" sz="4400" b="1" dirty="0"/>
            </a:br>
            <a:r>
              <a:rPr lang="en-US" sz="4400" b="1" dirty="0" err="1"/>
              <a:t>disscusion</a:t>
            </a:r>
            <a:endParaRPr lang="en-US" sz="4400" b="1" dirty="0"/>
          </a:p>
        </p:txBody>
      </p:sp>
      <p:sp>
        <p:nvSpPr>
          <p:cNvPr id="5" name="Subtitle 4"/>
          <p:cNvSpPr>
            <a:spLocks noGrp="1"/>
          </p:cNvSpPr>
          <p:nvPr>
            <p:ph type="subTitle" idx="1"/>
          </p:nvPr>
        </p:nvSpPr>
        <p:spPr>
          <a:xfrm>
            <a:off x="1341111" y="2766191"/>
            <a:ext cx="8801696" cy="1576042"/>
          </a:xfrm>
        </p:spPr>
        <p:txBody>
          <a:bodyPr>
            <a:normAutofit fontScale="70000" lnSpcReduction="20000"/>
          </a:bodyPr>
          <a:lstStyle/>
          <a:p>
            <a:r>
              <a:rPr lang="en-US" dirty="0" err="1"/>
              <a:t>Ljiljana</a:t>
            </a:r>
            <a:r>
              <a:rPr lang="en-US" dirty="0"/>
              <a:t> </a:t>
            </a:r>
            <a:r>
              <a:rPr lang="en-US" dirty="0" err="1"/>
              <a:t>Tasi</a:t>
            </a:r>
            <a:r>
              <a:rPr lang="sr-Latn-RS" dirty="0"/>
              <a:t>ć</a:t>
            </a:r>
            <a:r>
              <a:rPr lang="en-US" dirty="0"/>
              <a:t>, Full Prof.</a:t>
            </a:r>
            <a:r>
              <a:rPr lang="sr-Latn-RS" dirty="0"/>
              <a:t>, Faculty of Medical science, University of Kragujevac</a:t>
            </a:r>
          </a:p>
          <a:p>
            <a:r>
              <a:rPr lang="sr-Latn-RS" dirty="0"/>
              <a:t>Consalting of international project management </a:t>
            </a:r>
          </a:p>
          <a:p>
            <a:r>
              <a:rPr lang="sr-Latn-RS" dirty="0"/>
              <a:t>Leder of QAT team of BIOSINT project</a:t>
            </a:r>
          </a:p>
          <a:p>
            <a:r>
              <a:rPr lang="sr-Latn-RS" dirty="0"/>
              <a:t>Alumni of University of Belgrade (Serbia)</a:t>
            </a:r>
          </a:p>
          <a:p>
            <a:r>
              <a:rPr lang="sr-Latn-RS" dirty="0"/>
              <a:t>Alumni of University of Szeged (Hungary)</a:t>
            </a:r>
          </a:p>
          <a:p>
            <a:endParaRPr lang="sr-Latn-RS" dirty="0"/>
          </a:p>
          <a:p>
            <a:endParaRPr lang="en-US" dirty="0"/>
          </a:p>
        </p:txBody>
      </p:sp>
      <p:sp>
        <p:nvSpPr>
          <p:cNvPr id="6" name="Footer Placeholder 5"/>
          <p:cNvSpPr>
            <a:spLocks noGrp="1"/>
          </p:cNvSpPr>
          <p:nvPr>
            <p:ph type="ftr" sz="quarter" idx="11"/>
          </p:nvPr>
        </p:nvSpPr>
        <p:spPr>
          <a:xfrm>
            <a:off x="3743169" y="6356350"/>
            <a:ext cx="4114800" cy="365125"/>
          </a:xfrm>
        </p:spPr>
        <p:txBody>
          <a:bodyPr/>
          <a:lstStyle/>
          <a:p>
            <a:r>
              <a:rPr lang="en-US" dirty="0"/>
              <a:t>WS </a:t>
            </a:r>
            <a:r>
              <a:rPr lang="en-US" dirty="0" err="1"/>
              <a:t>Lj</a:t>
            </a:r>
            <a:r>
              <a:rPr lang="en-US" dirty="0"/>
              <a:t> T Uni Kg, ERASMUS + BIOSINT project , Mostar 3-5 April 2024</a:t>
            </a:r>
          </a:p>
        </p:txBody>
      </p:sp>
      <p:sp>
        <p:nvSpPr>
          <p:cNvPr id="7" name="Slide Number Placeholder 6"/>
          <p:cNvSpPr>
            <a:spLocks noGrp="1"/>
          </p:cNvSpPr>
          <p:nvPr>
            <p:ph type="sldNum" sz="quarter" idx="12"/>
          </p:nvPr>
        </p:nvSpPr>
        <p:spPr/>
        <p:txBody>
          <a:bodyPr/>
          <a:lstStyle/>
          <a:p>
            <a:fld id="{CF89C47B-6745-40A2-9EFD-696C52789E30}" type="slidenum">
              <a:rPr lang="en-US" smtClean="0"/>
              <a:pPr/>
              <a:t>1</a:t>
            </a:fld>
            <a:endParaRPr lang="en-US"/>
          </a:p>
        </p:txBody>
      </p:sp>
      <p:pic>
        <p:nvPicPr>
          <p:cNvPr id="3" name="Picture 2">
            <a:extLst>
              <a:ext uri="{FF2B5EF4-FFF2-40B4-BE49-F238E27FC236}">
                <a16:creationId xmlns="" xmlns:a16="http://schemas.microsoft.com/office/drawing/2014/main" id="{364AFFFF-CEF8-BE87-AF5F-4C5E03FDA50F}"/>
              </a:ext>
            </a:extLst>
          </p:cNvPr>
          <p:cNvPicPr>
            <a:picLocks noChangeAspect="1"/>
          </p:cNvPicPr>
          <p:nvPr/>
        </p:nvPicPr>
        <p:blipFill>
          <a:blip r:embed="rId3"/>
          <a:stretch>
            <a:fillRect/>
          </a:stretch>
        </p:blipFill>
        <p:spPr>
          <a:xfrm>
            <a:off x="2180904" y="502130"/>
            <a:ext cx="859611" cy="688908"/>
          </a:xfrm>
          <a:prstGeom prst="rect">
            <a:avLst/>
          </a:prstGeom>
        </p:spPr>
      </p:pic>
      <p:pic>
        <p:nvPicPr>
          <p:cNvPr id="8" name="Picture 7">
            <a:extLst>
              <a:ext uri="{FF2B5EF4-FFF2-40B4-BE49-F238E27FC236}">
                <a16:creationId xmlns="" xmlns:a16="http://schemas.microsoft.com/office/drawing/2014/main" id="{1623AF58-0005-04F3-E781-B5C96672DC39}"/>
              </a:ext>
            </a:extLst>
          </p:cNvPr>
          <p:cNvPicPr>
            <a:picLocks noChangeAspect="1"/>
          </p:cNvPicPr>
          <p:nvPr/>
        </p:nvPicPr>
        <p:blipFill>
          <a:blip r:embed="rId4"/>
          <a:stretch>
            <a:fillRect/>
          </a:stretch>
        </p:blipFill>
        <p:spPr>
          <a:xfrm>
            <a:off x="8525011" y="502130"/>
            <a:ext cx="2828789" cy="682811"/>
          </a:xfrm>
          <a:prstGeom prst="rect">
            <a:avLst/>
          </a:prstGeom>
        </p:spPr>
      </p:pic>
      <p:pic>
        <p:nvPicPr>
          <p:cNvPr id="9" name="Picture 8">
            <a:extLst>
              <a:ext uri="{FF2B5EF4-FFF2-40B4-BE49-F238E27FC236}">
                <a16:creationId xmlns="" xmlns:a16="http://schemas.microsoft.com/office/drawing/2014/main" id="{6354D77B-C7A7-AE1C-A233-7291E8B481A9}"/>
              </a:ext>
            </a:extLst>
          </p:cNvPr>
          <p:cNvPicPr>
            <a:picLocks noChangeAspect="1"/>
          </p:cNvPicPr>
          <p:nvPr/>
        </p:nvPicPr>
        <p:blipFill>
          <a:blip r:embed="rId5"/>
          <a:stretch>
            <a:fillRect/>
          </a:stretch>
        </p:blipFill>
        <p:spPr>
          <a:xfrm>
            <a:off x="3471946" y="4582716"/>
            <a:ext cx="4657246" cy="1267401"/>
          </a:xfrm>
          <a:prstGeom prst="rect">
            <a:avLst/>
          </a:prstGeom>
        </p:spPr>
      </p:pic>
      <p:sp>
        <p:nvSpPr>
          <p:cNvPr id="10" name="Footer Placeholder 1">
            <a:extLst>
              <a:ext uri="{FF2B5EF4-FFF2-40B4-BE49-F238E27FC236}">
                <a16:creationId xmlns="" xmlns:a16="http://schemas.microsoft.com/office/drawing/2014/main" id="{29AF12B5-1120-282F-0412-30F75448BC4A}"/>
              </a:ext>
            </a:extLst>
          </p:cNvPr>
          <p:cNvSpPr txBox="1">
            <a:spLocks/>
          </p:cNvSpPr>
          <p:nvPr/>
        </p:nvSpPr>
        <p:spPr>
          <a:xfrm>
            <a:off x="3447738" y="5802018"/>
            <a:ext cx="470566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solidFill>
                  <a:schemeClr val="tx1"/>
                </a:solidFill>
              </a:rPr>
              <a:t>101082863-BIOSINT-ERASMUS-EDU-2022-CBHE</a:t>
            </a:r>
          </a:p>
        </p:txBody>
      </p:sp>
    </p:spTree>
    <p:extLst>
      <p:ext uri="{BB962C8B-B14F-4D97-AF65-F5344CB8AC3E}">
        <p14:creationId xmlns:p14="http://schemas.microsoft.com/office/powerpoint/2010/main" val="1692632459"/>
      </p:ext>
    </p:extLst>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childTnLst>
                                </p:cTn>
                              </p:par>
                              <p:par>
                                <p:cTn id="33" presetID="6" presetClass="entr" presetSubtype="16"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circle(in)">
                                      <p:cBhvr>
                                        <p:cTn id="35" dur="2000"/>
                                        <p:tgtEl>
                                          <p:spTgt spid="3"/>
                                        </p:tgtEl>
                                      </p:cBhvr>
                                    </p:animEffect>
                                  </p:childTnLst>
                                </p:cTn>
                              </p:par>
                              <p:par>
                                <p:cTn id="36" presetID="6" presetClass="entr" presetSubtype="16"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circle(in)">
                                      <p:cBhvr>
                                        <p:cTn id="38" dur="2000"/>
                                        <p:tgtEl>
                                          <p:spTgt spid="8"/>
                                        </p:tgtEl>
                                      </p:cBhvr>
                                    </p:animEffect>
                                  </p:childTnLst>
                                </p:cTn>
                              </p:par>
                              <p:par>
                                <p:cTn id="39" presetID="6" presetClass="entr" presetSubtype="16"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circle(in)">
                                      <p:cBhvr>
                                        <p:cTn id="41" dur="2000"/>
                                        <p:tgtEl>
                                          <p:spTgt spid="9"/>
                                        </p:tgtEl>
                                      </p:cBhvr>
                                    </p:animEffect>
                                  </p:childTnLst>
                                </p:cTn>
                              </p:par>
                              <p:par>
                                <p:cTn id="42" presetID="6" presetClass="entr" presetSubtype="16"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circle(in)">
                                      <p:cBhvr>
                                        <p:cTn id="4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Leisure-related co-curricular activities</a:t>
            </a:r>
            <a:r>
              <a:rPr lang="sr-Latn-RS" dirty="0"/>
              <a:t/>
            </a:r>
            <a:br>
              <a:rPr lang="sr-Latn-RS" dirty="0"/>
            </a:br>
            <a:r>
              <a:rPr lang="sr-Latn-RS" sz="4000" b="1" i="1" dirty="0"/>
              <a:t>students development-personal and professional grow</a:t>
            </a:r>
            <a:endParaRPr lang="en-US" sz="4000" b="1" i="1" dirty="0"/>
          </a:p>
        </p:txBody>
      </p:sp>
      <p:sp>
        <p:nvSpPr>
          <p:cNvPr id="4" name="Footer Placeholder 3"/>
          <p:cNvSpPr>
            <a:spLocks noGrp="1"/>
          </p:cNvSpPr>
          <p:nvPr>
            <p:ph type="ftr" sz="quarter" idx="11"/>
          </p:nvPr>
        </p:nvSpPr>
        <p:spPr/>
        <p:txBody>
          <a:bodyPr/>
          <a:lstStyle/>
          <a:p>
            <a:r>
              <a:rPr lang="en-US"/>
              <a:t>WS Lj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10</a:t>
            </a:fld>
            <a:endParaRPr lang="en-US"/>
          </a:p>
        </p:txBody>
      </p:sp>
      <p:pic>
        <p:nvPicPr>
          <p:cNvPr id="7" name="Picture 6">
            <a:extLst>
              <a:ext uri="{FF2B5EF4-FFF2-40B4-BE49-F238E27FC236}">
                <a16:creationId xmlns="" xmlns:a16="http://schemas.microsoft.com/office/drawing/2014/main" id="{B2E1F9F0-7CC1-C0B7-6A40-3701B9A16F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5852" y="3001217"/>
            <a:ext cx="2021373" cy="2349305"/>
          </a:xfrm>
          <a:prstGeom prst="rect">
            <a:avLst/>
          </a:prstGeom>
        </p:spPr>
      </p:pic>
      <p:pic>
        <p:nvPicPr>
          <p:cNvPr id="9" name="Picture 8">
            <a:extLst>
              <a:ext uri="{FF2B5EF4-FFF2-40B4-BE49-F238E27FC236}">
                <a16:creationId xmlns="" xmlns:a16="http://schemas.microsoft.com/office/drawing/2014/main" id="{CCC088CA-DF86-C901-B712-17586A60BF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3001217"/>
            <a:ext cx="3523958" cy="2349305"/>
          </a:xfrm>
          <a:prstGeom prst="rect">
            <a:avLst/>
          </a:prstGeom>
        </p:spPr>
      </p:pic>
      <p:sp>
        <p:nvSpPr>
          <p:cNvPr id="10" name="TextBox 9">
            <a:extLst>
              <a:ext uri="{FF2B5EF4-FFF2-40B4-BE49-F238E27FC236}">
                <a16:creationId xmlns="" xmlns:a16="http://schemas.microsoft.com/office/drawing/2014/main" id="{22E29A0C-CEAD-148C-5978-1CED27388B0B}"/>
              </a:ext>
            </a:extLst>
          </p:cNvPr>
          <p:cNvSpPr txBox="1"/>
          <p:nvPr/>
        </p:nvSpPr>
        <p:spPr>
          <a:xfrm>
            <a:off x="1268609" y="2035282"/>
            <a:ext cx="2924735" cy="646849"/>
          </a:xfrm>
          <a:prstGeom prst="rect">
            <a:avLst/>
          </a:prstGeom>
          <a:noFill/>
        </p:spPr>
        <p:txBody>
          <a:bodyPr wrap="square" rtlCol="0">
            <a:spAutoFit/>
          </a:bodyPr>
          <a:lstStyle/>
          <a:p>
            <a:pPr algn="ctr"/>
            <a:r>
              <a:rPr lang="en-US" b="1" i="1" dirty="0"/>
              <a:t>Volunteering and Community Engagement:</a:t>
            </a:r>
          </a:p>
        </p:txBody>
      </p:sp>
      <p:sp>
        <p:nvSpPr>
          <p:cNvPr id="11" name="TextBox 10">
            <a:extLst>
              <a:ext uri="{FF2B5EF4-FFF2-40B4-BE49-F238E27FC236}">
                <a16:creationId xmlns="" xmlns:a16="http://schemas.microsoft.com/office/drawing/2014/main" id="{B6773E92-AB91-9944-9C0C-4D687304C0A2}"/>
              </a:ext>
            </a:extLst>
          </p:cNvPr>
          <p:cNvSpPr txBox="1"/>
          <p:nvPr/>
        </p:nvSpPr>
        <p:spPr>
          <a:xfrm>
            <a:off x="8270947" y="2174040"/>
            <a:ext cx="2409634" cy="369332"/>
          </a:xfrm>
          <a:prstGeom prst="rect">
            <a:avLst/>
          </a:prstGeom>
          <a:noFill/>
        </p:spPr>
        <p:txBody>
          <a:bodyPr wrap="none" rtlCol="0">
            <a:spAutoFit/>
          </a:bodyPr>
          <a:lstStyle/>
          <a:p>
            <a:r>
              <a:rPr lang="en-US" b="1" i="1" dirty="0"/>
              <a:t>Travel and Exploration:</a:t>
            </a:r>
          </a:p>
        </p:txBody>
      </p:sp>
      <p:pic>
        <p:nvPicPr>
          <p:cNvPr id="15" name="Picture 14">
            <a:extLst>
              <a:ext uri="{FF2B5EF4-FFF2-40B4-BE49-F238E27FC236}">
                <a16:creationId xmlns="" xmlns:a16="http://schemas.microsoft.com/office/drawing/2014/main" id="{3159DD43-91E5-3C26-8456-B83D4F9B03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39122" y="3001217"/>
            <a:ext cx="4242881" cy="23493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in)">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circle(in)">
                                      <p:cBhvr>
                                        <p:cTn id="3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Academics-related co-curricular activities</a:t>
            </a:r>
            <a:r>
              <a:rPr lang="sr-Latn-RS" dirty="0"/>
              <a:t/>
            </a:r>
            <a:br>
              <a:rPr lang="sr-Latn-RS" dirty="0"/>
            </a:br>
            <a:r>
              <a:rPr lang="sr-Latn-RS" b="1" i="1" dirty="0"/>
              <a:t>teachers development-compentence improvement</a:t>
            </a:r>
            <a:endParaRPr lang="en-US" dirty="0"/>
          </a:p>
        </p:txBody>
      </p:sp>
      <p:sp>
        <p:nvSpPr>
          <p:cNvPr id="3" name="Content Placeholder 2"/>
          <p:cNvSpPr>
            <a:spLocks noGrp="1"/>
          </p:cNvSpPr>
          <p:nvPr>
            <p:ph idx="1"/>
          </p:nvPr>
        </p:nvSpPr>
        <p:spPr>
          <a:xfrm>
            <a:off x="441374" y="1825624"/>
            <a:ext cx="7194452" cy="4530726"/>
          </a:xfrm>
        </p:spPr>
        <p:txBody>
          <a:bodyPr>
            <a:normAutofit fontScale="92500" lnSpcReduction="20000"/>
          </a:bodyPr>
          <a:lstStyle/>
          <a:p>
            <a:r>
              <a:rPr lang="en-US" b="1" i="1" dirty="0"/>
              <a:t>Debating and Public Speaking Clubs:</a:t>
            </a:r>
          </a:p>
          <a:p>
            <a:pPr algn="just"/>
            <a:r>
              <a:rPr lang="en-US" dirty="0"/>
              <a:t>Participation in debating clubs or public speaking workshops hones communication skills, enhances critical thinking, and fosters persuasive abilities through structured debates, speeches, and presentations.</a:t>
            </a:r>
          </a:p>
          <a:p>
            <a:endParaRPr lang="en-US" b="1" i="1" dirty="0"/>
          </a:p>
          <a:p>
            <a:r>
              <a:rPr lang="en-US" b="1" i="1" dirty="0"/>
              <a:t>Research Projects and Academic Conferences:</a:t>
            </a:r>
          </a:p>
          <a:p>
            <a:r>
              <a:rPr lang="en-US" dirty="0"/>
              <a:t>Undertaking research projects or attending academic conferences enables students to delve deeper into specific topics of interest, develop research skills, and present findings to peers and experts, fostering intellectual curiosity and academic rigor.</a:t>
            </a:r>
          </a:p>
        </p:txBody>
      </p:sp>
      <p:sp>
        <p:nvSpPr>
          <p:cNvPr id="4" name="Footer Placeholder 3"/>
          <p:cNvSpPr>
            <a:spLocks noGrp="1"/>
          </p:cNvSpPr>
          <p:nvPr>
            <p:ph type="ftr" sz="quarter" idx="11"/>
          </p:nvPr>
        </p:nvSpPr>
        <p:spPr/>
        <p:txBody>
          <a:bodyPr/>
          <a:lstStyle/>
          <a:p>
            <a:r>
              <a:rPr lang="en-US"/>
              <a:t>WS Lj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11</a:t>
            </a:fld>
            <a:endParaRPr lang="en-US"/>
          </a:p>
        </p:txBody>
      </p:sp>
      <p:pic>
        <p:nvPicPr>
          <p:cNvPr id="7" name="Picture 6">
            <a:extLst>
              <a:ext uri="{FF2B5EF4-FFF2-40B4-BE49-F238E27FC236}">
                <a16:creationId xmlns="" xmlns:a16="http://schemas.microsoft.com/office/drawing/2014/main" id="{C765722F-2067-9D68-339D-DD9401456B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35826" y="2428925"/>
            <a:ext cx="4261698" cy="33241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circle(in)">
                                      <p:cBhvr>
                                        <p:cTn id="3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Academics-related co-curricular activities</a:t>
            </a:r>
            <a:r>
              <a:rPr lang="sr-Latn-RS" dirty="0"/>
              <a:t/>
            </a:r>
            <a:br>
              <a:rPr lang="sr-Latn-RS" dirty="0"/>
            </a:br>
            <a:r>
              <a:rPr lang="sr-Latn-RS" sz="4000" b="1" i="1" dirty="0"/>
              <a:t>teachers development-compentence improvement</a:t>
            </a:r>
            <a:endParaRPr lang="en-US" sz="4000" b="1" i="1" dirty="0"/>
          </a:p>
        </p:txBody>
      </p:sp>
      <p:sp>
        <p:nvSpPr>
          <p:cNvPr id="3" name="Content Placeholder 2"/>
          <p:cNvSpPr>
            <a:spLocks noGrp="1"/>
          </p:cNvSpPr>
          <p:nvPr>
            <p:ph idx="1"/>
          </p:nvPr>
        </p:nvSpPr>
        <p:spPr/>
        <p:txBody>
          <a:bodyPr>
            <a:normAutofit/>
          </a:bodyPr>
          <a:lstStyle/>
          <a:p>
            <a:pPr algn="just"/>
            <a:r>
              <a:rPr lang="en-US" b="1" i="1" dirty="0"/>
              <a:t>Peer Tutoring and Academic Mentorship: </a:t>
            </a:r>
            <a:r>
              <a:rPr lang="en-US" dirty="0"/>
              <a:t>Engaging in peer tutoring programs or academic mentorship initiatives allows students to reinforce their understanding of subjects by teaching others, fostering leadership skills, empathy, and collaborative learning environments.</a:t>
            </a:r>
          </a:p>
          <a:p>
            <a:pPr algn="just"/>
            <a:endParaRPr lang="en-US" dirty="0"/>
          </a:p>
          <a:p>
            <a:pPr algn="just"/>
            <a:r>
              <a:rPr lang="en-US" b="1" i="1" dirty="0"/>
              <a:t>Academic Publications and Editorial Work:</a:t>
            </a:r>
          </a:p>
          <a:p>
            <a:pPr algn="just"/>
            <a:r>
              <a:rPr lang="en-US" dirty="0"/>
              <a:t>Contributing to school newspapers, academic journals, or editorial boards provides opportunities for students to develop writing, editing, and critical analysis skills, while also promoting academic discourse within the school community.</a:t>
            </a:r>
          </a:p>
          <a:p>
            <a:pPr algn="just"/>
            <a:endParaRPr lang="en-US" dirty="0"/>
          </a:p>
        </p:txBody>
      </p:sp>
      <p:sp>
        <p:nvSpPr>
          <p:cNvPr id="4" name="Footer Placeholder 3"/>
          <p:cNvSpPr>
            <a:spLocks noGrp="1"/>
          </p:cNvSpPr>
          <p:nvPr>
            <p:ph type="ftr" sz="quarter" idx="11"/>
          </p:nvPr>
        </p:nvSpPr>
        <p:spPr/>
        <p:txBody>
          <a:bodyPr/>
          <a:lstStyle/>
          <a:p>
            <a:r>
              <a:rPr lang="en-US"/>
              <a:t>WS Lj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Academics-related co-curricular activities</a:t>
            </a:r>
            <a:r>
              <a:rPr lang="sr-Latn-RS" dirty="0"/>
              <a:t/>
            </a:r>
            <a:br>
              <a:rPr lang="sr-Latn-RS" dirty="0"/>
            </a:br>
            <a:r>
              <a:rPr lang="sr-Latn-RS" b="1" i="1" dirty="0"/>
              <a:t>student and teachers development-compentence improvement</a:t>
            </a:r>
            <a:endParaRPr lang="en-US" dirty="0"/>
          </a:p>
        </p:txBody>
      </p:sp>
      <p:sp>
        <p:nvSpPr>
          <p:cNvPr id="3" name="Content Placeholder 2"/>
          <p:cNvSpPr>
            <a:spLocks noGrp="1"/>
          </p:cNvSpPr>
          <p:nvPr>
            <p:ph idx="1"/>
          </p:nvPr>
        </p:nvSpPr>
        <p:spPr>
          <a:xfrm>
            <a:off x="838200" y="1909103"/>
            <a:ext cx="10515600" cy="4351338"/>
          </a:xfrm>
        </p:spPr>
        <p:txBody>
          <a:bodyPr>
            <a:normAutofit fontScale="92500" lnSpcReduction="10000"/>
          </a:bodyPr>
          <a:lstStyle/>
          <a:p>
            <a:pPr algn="just"/>
            <a:r>
              <a:rPr lang="en-US" b="1" i="1" dirty="0"/>
              <a:t>Entrepreneurship and Business Competitions: </a:t>
            </a:r>
            <a:r>
              <a:rPr lang="en-US" dirty="0"/>
              <a:t>Participating in entrepreneurship clubs or business competitions empowers students to develop entrepreneurial mindsets, innovate business ideas, and apply theoretical knowledge to real-world challenges in entrepreneurship and management.</a:t>
            </a:r>
          </a:p>
          <a:p>
            <a:pPr algn="just"/>
            <a:endParaRPr lang="en-US" dirty="0"/>
          </a:p>
          <a:p>
            <a:pPr algn="just"/>
            <a:r>
              <a:rPr lang="en-US" b="1" i="1" dirty="0"/>
              <a:t>Philosophy and Debate Societies:</a:t>
            </a:r>
          </a:p>
          <a:p>
            <a:pPr algn="just"/>
            <a:r>
              <a:rPr lang="en-US" dirty="0"/>
              <a:t>Joining philosophy or debate societies encourages students to engage in philosophical inquiry, ethical debates, and critical discussions on contemporary issues, fostering intellectual curiosity, analytical thinking, and open-mindedness.</a:t>
            </a:r>
          </a:p>
        </p:txBody>
      </p:sp>
      <p:sp>
        <p:nvSpPr>
          <p:cNvPr id="4" name="Footer Placeholder 3"/>
          <p:cNvSpPr>
            <a:spLocks noGrp="1"/>
          </p:cNvSpPr>
          <p:nvPr>
            <p:ph type="ftr" sz="quarter" idx="11"/>
          </p:nvPr>
        </p:nvSpPr>
        <p:spPr/>
        <p:txBody>
          <a:bodyPr/>
          <a:lstStyle/>
          <a:p>
            <a:r>
              <a:rPr lang="en-US"/>
              <a:t>WS Lj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a:t>
            </a:r>
            <a:r>
              <a:rPr lang="sr-Latn-RS" dirty="0"/>
              <a:t>eaching/learning-intecultural competence</a:t>
            </a:r>
            <a:endParaRPr lang="en-US" dirty="0"/>
          </a:p>
        </p:txBody>
      </p:sp>
      <p:sp>
        <p:nvSpPr>
          <p:cNvPr id="3" name="Content Placeholder 2"/>
          <p:cNvSpPr>
            <a:spLocks noGrp="1"/>
          </p:cNvSpPr>
          <p:nvPr>
            <p:ph idx="1"/>
          </p:nvPr>
        </p:nvSpPr>
        <p:spPr>
          <a:xfrm>
            <a:off x="103163" y="1446727"/>
            <a:ext cx="11985674" cy="4909623"/>
          </a:xfrm>
        </p:spPr>
        <p:txBody>
          <a:bodyPr>
            <a:noAutofit/>
          </a:bodyPr>
          <a:lstStyle/>
          <a:p>
            <a:pPr algn="just">
              <a:buFont typeface="Arial" panose="020B0604020202020204" pitchFamily="34" charset="0"/>
              <a:buChar char="•"/>
            </a:pPr>
            <a:r>
              <a:rPr lang="en-US" sz="2200" b="1" i="0" dirty="0">
                <a:solidFill>
                  <a:srgbClr val="0D0D0D"/>
                </a:solidFill>
                <a:effectLst/>
              </a:rPr>
              <a:t>Teaching involves</a:t>
            </a:r>
            <a:r>
              <a:rPr lang="en-US" sz="2200" i="0" dirty="0">
                <a:solidFill>
                  <a:srgbClr val="0D0D0D"/>
                </a:solidFill>
                <a:effectLst/>
              </a:rPr>
              <a:t> the deliberate impartation of knowledge from teacher to learner, focusing on content delivery and instruction, while learning centers on the learner's acquisition and internalization of knowledge, emphasizing understanding and application.</a:t>
            </a:r>
          </a:p>
          <a:p>
            <a:pPr algn="just">
              <a:buFont typeface="Arial" panose="020B0604020202020204" pitchFamily="34" charset="0"/>
              <a:buChar char="•"/>
            </a:pPr>
            <a:r>
              <a:rPr lang="en-US" sz="2200" i="0" dirty="0">
                <a:solidFill>
                  <a:srgbClr val="0D0D0D"/>
                </a:solidFill>
                <a:effectLst/>
              </a:rPr>
              <a:t>In teaching, information flows unidirectionally from teacher to learner, with the teacher as the active disseminator, whereas in </a:t>
            </a:r>
            <a:r>
              <a:rPr lang="en-US" sz="2200" b="1" i="0" dirty="0">
                <a:solidFill>
                  <a:srgbClr val="0D0D0D"/>
                </a:solidFill>
                <a:effectLst/>
              </a:rPr>
              <a:t>learning, information flow is multidirectional, involving interactions among peers, resources, and the environment.</a:t>
            </a:r>
          </a:p>
          <a:p>
            <a:pPr algn="just">
              <a:buFont typeface="Arial" panose="020B0604020202020204" pitchFamily="34" charset="0"/>
              <a:buChar char="•"/>
            </a:pPr>
            <a:r>
              <a:rPr lang="en-US" sz="2200" i="0" dirty="0">
                <a:solidFill>
                  <a:srgbClr val="0D0D0D"/>
                </a:solidFill>
                <a:effectLst/>
              </a:rPr>
              <a:t>Ultimately, the responsibility for effective communication and understanding lies primarily with the teacher in teaching, whereas in learning, it rests with the learner, who engages with the material and applies knowledge independently.</a:t>
            </a:r>
          </a:p>
          <a:p>
            <a:pPr algn="just">
              <a:buFont typeface="Arial" panose="020B0604020202020204" pitchFamily="34" charset="0"/>
              <a:buChar char="•"/>
            </a:pPr>
            <a:r>
              <a:rPr lang="en-US" sz="2200" b="1" i="0" dirty="0">
                <a:solidFill>
                  <a:srgbClr val="0D0D0D"/>
                </a:solidFill>
                <a:effectLst/>
              </a:rPr>
              <a:t>Academician intercultural competency involves understanding and respecting diverse cultural perspectives within academia</a:t>
            </a:r>
            <a:r>
              <a:rPr lang="en-US" sz="2200" i="0" dirty="0">
                <a:solidFill>
                  <a:srgbClr val="0D0D0D"/>
                </a:solidFill>
                <a:effectLst/>
              </a:rPr>
              <a:t>.</a:t>
            </a:r>
          </a:p>
          <a:p>
            <a:pPr algn="just">
              <a:buFont typeface="Arial" panose="020B0604020202020204" pitchFamily="34" charset="0"/>
              <a:buChar char="•"/>
            </a:pPr>
            <a:r>
              <a:rPr lang="en-US" sz="2200" i="0" dirty="0">
                <a:solidFill>
                  <a:srgbClr val="0D0D0D"/>
                </a:solidFill>
                <a:effectLst/>
              </a:rPr>
              <a:t>It includes effective communication skills and adaptability to navigate unfamiliar cultural contexts.</a:t>
            </a:r>
          </a:p>
          <a:p>
            <a:pPr algn="just">
              <a:buFont typeface="Arial" panose="020B0604020202020204" pitchFamily="34" charset="0"/>
              <a:buChar char="•"/>
            </a:pPr>
            <a:r>
              <a:rPr lang="en-US" sz="2200" i="0" dirty="0">
                <a:solidFill>
                  <a:srgbClr val="0D0D0D"/>
                </a:solidFill>
                <a:effectLst/>
              </a:rPr>
              <a:t>Intercultural competency fosters inclusivity, diversity promotion, and meaningful cross-cultural collaborations in academic environments.</a:t>
            </a:r>
          </a:p>
          <a:p>
            <a:pPr algn="just">
              <a:buFont typeface="Arial" panose="020B0604020202020204" pitchFamily="34" charset="0"/>
              <a:buChar char="•"/>
            </a:pPr>
            <a:endParaRPr lang="en-US" sz="2200" i="0" dirty="0">
              <a:solidFill>
                <a:srgbClr val="0D0D0D"/>
              </a:solidFill>
              <a:effectLst/>
            </a:endParaRPr>
          </a:p>
          <a:p>
            <a:pPr algn="just"/>
            <a:endParaRPr lang="en-US" sz="2200" dirty="0"/>
          </a:p>
        </p:txBody>
      </p:sp>
      <p:sp>
        <p:nvSpPr>
          <p:cNvPr id="4" name="Footer Placeholder 3"/>
          <p:cNvSpPr>
            <a:spLocks noGrp="1"/>
          </p:cNvSpPr>
          <p:nvPr>
            <p:ph type="ftr" sz="quarter" idx="11"/>
          </p:nvPr>
        </p:nvSpPr>
        <p:spPr/>
        <p:txBody>
          <a:bodyPr/>
          <a:lstStyle/>
          <a:p>
            <a:r>
              <a:rPr lang="en-US"/>
              <a:t>WS Lj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14</a:t>
            </a:fld>
            <a:endParaRPr lang="en-US"/>
          </a:p>
        </p:txBody>
      </p:sp>
    </p:spTree>
    <p:extLst>
      <p:ext uri="{BB962C8B-B14F-4D97-AF65-F5344CB8AC3E}">
        <p14:creationId xmlns:p14="http://schemas.microsoft.com/office/powerpoint/2010/main" val="366490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6663" y="317182"/>
            <a:ext cx="9318674" cy="1031070"/>
          </a:xfrm>
        </p:spPr>
        <p:txBody>
          <a:bodyPr/>
          <a:lstStyle/>
          <a:p>
            <a:pPr algn="ctr"/>
            <a:r>
              <a:rPr lang="en-US" b="1" dirty="0" smtClean="0"/>
              <a:t>Summary</a:t>
            </a:r>
            <a:endParaRPr lang="en-US" b="1" dirty="0"/>
          </a:p>
        </p:txBody>
      </p:sp>
      <p:sp>
        <p:nvSpPr>
          <p:cNvPr id="3" name="Content Placeholder 2"/>
          <p:cNvSpPr>
            <a:spLocks noGrp="1"/>
          </p:cNvSpPr>
          <p:nvPr>
            <p:ph idx="1"/>
          </p:nvPr>
        </p:nvSpPr>
        <p:spPr>
          <a:xfrm>
            <a:off x="250874" y="1348252"/>
            <a:ext cx="11690252" cy="5008098"/>
          </a:xfrm>
        </p:spPr>
        <p:txBody>
          <a:bodyPr>
            <a:noAutofit/>
          </a:bodyPr>
          <a:lstStyle/>
          <a:p>
            <a:pPr>
              <a:lnSpc>
                <a:spcPct val="120000"/>
              </a:lnSpc>
            </a:pPr>
            <a:r>
              <a:rPr lang="en-US" sz="1800" b="1" dirty="0"/>
              <a:t>In summary</a:t>
            </a:r>
            <a:r>
              <a:rPr lang="en-US" sz="1800" dirty="0"/>
              <a:t>, t</a:t>
            </a:r>
            <a:r>
              <a:rPr lang="en-US" sz="1800" b="0" i="0" dirty="0">
                <a:solidFill>
                  <a:srgbClr val="0D0D0D"/>
                </a:solidFill>
                <a:effectLst/>
              </a:rPr>
              <a:t>he curriculum for Internalization at Home (IAH) and Internalization of Curricula (IOC) is designed to facilitate the internalization of curricular content and values among students in both home and school environments.</a:t>
            </a:r>
          </a:p>
          <a:p>
            <a:pPr>
              <a:lnSpc>
                <a:spcPct val="120000"/>
              </a:lnSpc>
            </a:pPr>
            <a:r>
              <a:rPr lang="en-US" sz="1800" b="1" i="0" dirty="0">
                <a:solidFill>
                  <a:srgbClr val="0D0D0D"/>
                </a:solidFill>
                <a:effectLst/>
              </a:rPr>
              <a:t>Clear protocols are provided for guiding students </a:t>
            </a:r>
            <a:r>
              <a:rPr lang="en-US" sz="1800" b="0" i="0" dirty="0">
                <a:solidFill>
                  <a:srgbClr val="0D0D0D"/>
                </a:solidFill>
                <a:effectLst/>
              </a:rPr>
              <a:t>in curricular activities at home (IAH), emphasizing active parental involvement and support, while also promoting the significance of co-curricular engagements for holistic development (IOC).</a:t>
            </a:r>
          </a:p>
          <a:p>
            <a:pPr>
              <a:lnSpc>
                <a:spcPct val="120000"/>
              </a:lnSpc>
            </a:pPr>
            <a:r>
              <a:rPr lang="en-US" sz="1800" b="0" i="0" dirty="0">
                <a:solidFill>
                  <a:srgbClr val="0D0D0D"/>
                </a:solidFill>
                <a:effectLst/>
              </a:rPr>
              <a:t>Collaboration among parents, teachers, and external partners is emphasized to create a supportive learning environment that encourages active engagement, critical thinking, and social responsibility in both IAH and IOC initiatives.</a:t>
            </a:r>
          </a:p>
          <a:p>
            <a:pPr algn="just">
              <a:lnSpc>
                <a:spcPct val="120000"/>
              </a:lnSpc>
            </a:pPr>
            <a:r>
              <a:rPr lang="en-US" sz="1800" dirty="0"/>
              <a:t>Participating in co-curricular activities offers a variety of experiences that </a:t>
            </a:r>
            <a:r>
              <a:rPr lang="en-US" sz="1800" b="1" dirty="0"/>
              <a:t>help people grow in different ways</a:t>
            </a:r>
            <a:r>
              <a:rPr lang="en-US" sz="1800" dirty="0"/>
              <a:t>. </a:t>
            </a:r>
          </a:p>
          <a:p>
            <a:pPr algn="just">
              <a:lnSpc>
                <a:spcPct val="120000"/>
              </a:lnSpc>
            </a:pPr>
            <a:r>
              <a:rPr lang="en-US" sz="1800" dirty="0"/>
              <a:t>They help us stay healthy, improve our coordination, learn about different cultures, become more curious about the world, and develop our social skills. </a:t>
            </a:r>
          </a:p>
          <a:p>
            <a:pPr algn="just">
              <a:lnSpc>
                <a:spcPct val="120000"/>
              </a:lnSpc>
            </a:pPr>
            <a:r>
              <a:rPr lang="en-US" sz="1800" dirty="0"/>
              <a:t>These activities aren't just about schoolwork—they help us become more well-rounded, adaptable, and aware individuals who care about others</a:t>
            </a:r>
            <a:r>
              <a:rPr lang="en-US" sz="1800" dirty="0" smtClean="0"/>
              <a:t>.</a:t>
            </a:r>
          </a:p>
          <a:p>
            <a:pPr algn="just">
              <a:lnSpc>
                <a:spcPct val="120000"/>
              </a:lnSpc>
            </a:pPr>
            <a:endParaRPr lang="en-US" sz="1800" dirty="0"/>
          </a:p>
          <a:p>
            <a:pPr algn="just"/>
            <a:endParaRPr lang="en-US" sz="1800" dirty="0"/>
          </a:p>
          <a:p>
            <a:pPr algn="just"/>
            <a:endParaRPr lang="en-US" sz="1800" dirty="0"/>
          </a:p>
        </p:txBody>
      </p:sp>
      <p:sp>
        <p:nvSpPr>
          <p:cNvPr id="4" name="Footer Placeholder 3"/>
          <p:cNvSpPr>
            <a:spLocks noGrp="1"/>
          </p:cNvSpPr>
          <p:nvPr>
            <p:ph type="ftr" sz="quarter" idx="11"/>
          </p:nvPr>
        </p:nvSpPr>
        <p:spPr/>
        <p:txBody>
          <a:bodyPr/>
          <a:lstStyle/>
          <a:p>
            <a:r>
              <a:rPr lang="en-US"/>
              <a:t>WS Lj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marL="0" indent="0" algn="ctr">
              <a:buNone/>
            </a:pPr>
            <a:r>
              <a:rPr lang="en-US" sz="2400" b="1" dirty="0">
                <a:solidFill>
                  <a:srgbClr val="0070C0"/>
                </a:solidFill>
              </a:rPr>
              <a:t>Disclaimer and Acknowledgement</a:t>
            </a:r>
          </a:p>
          <a:p>
            <a:pPr marL="0" indent="0" algn="ctr">
              <a:buNone/>
            </a:pPr>
            <a:endParaRPr lang="en-US" sz="2400" b="1" dirty="0">
              <a:solidFill>
                <a:srgbClr val="0070C0"/>
              </a:solidFill>
            </a:endParaRPr>
          </a:p>
          <a:p>
            <a:pPr marL="0" indent="0" algn="ctr">
              <a:buNone/>
            </a:pPr>
            <a:r>
              <a:rPr lang="en-US" sz="2400" b="1" dirty="0">
                <a:solidFill>
                  <a:srgbClr val="0070C0"/>
                </a:solidFill>
              </a:rPr>
              <a:t>Funded 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them.</a:t>
            </a:r>
          </a:p>
        </p:txBody>
      </p:sp>
      <p:sp>
        <p:nvSpPr>
          <p:cNvPr id="2" name="Footer Placeholder 1"/>
          <p:cNvSpPr>
            <a:spLocks noGrp="1"/>
          </p:cNvSpPr>
          <p:nvPr>
            <p:ph type="ftr" sz="quarter" idx="11"/>
          </p:nvPr>
        </p:nvSpPr>
        <p:spPr>
          <a:xfrm>
            <a:off x="3743169" y="6267518"/>
            <a:ext cx="4705662" cy="365125"/>
          </a:xfrm>
        </p:spPr>
        <p:txBody>
          <a:bodyPr/>
          <a:lstStyle/>
          <a:p>
            <a:r>
              <a:rPr lang="en-US" sz="1600" dirty="0">
                <a:solidFill>
                  <a:schemeClr val="tx1"/>
                </a:solidFill>
              </a:rPr>
              <a:t>101082863-BIOSINT-ERASMUS-EDU-2022-CBHE</a:t>
            </a:r>
          </a:p>
        </p:txBody>
      </p:sp>
      <p:pic>
        <p:nvPicPr>
          <p:cNvPr id="5" name="Picture 4"/>
          <p:cNvPicPr>
            <a:picLocks noChangeAspect="1"/>
          </p:cNvPicPr>
          <p:nvPr/>
        </p:nvPicPr>
        <p:blipFill>
          <a:blip r:embed="rId2"/>
          <a:stretch>
            <a:fillRect/>
          </a:stretch>
        </p:blipFill>
        <p:spPr>
          <a:xfrm>
            <a:off x="2194049" y="681037"/>
            <a:ext cx="859611" cy="688908"/>
          </a:xfrm>
          <a:prstGeom prst="rect">
            <a:avLst/>
          </a:prstGeom>
        </p:spPr>
      </p:pic>
      <p:pic>
        <p:nvPicPr>
          <p:cNvPr id="6" name="Picture 5"/>
          <p:cNvPicPr>
            <a:picLocks noChangeAspect="1"/>
          </p:cNvPicPr>
          <p:nvPr/>
        </p:nvPicPr>
        <p:blipFill>
          <a:blip r:embed="rId3"/>
          <a:stretch>
            <a:fillRect/>
          </a:stretch>
        </p:blipFill>
        <p:spPr>
          <a:xfrm>
            <a:off x="8525011" y="681037"/>
            <a:ext cx="2828789" cy="682811"/>
          </a:xfrm>
          <a:prstGeom prst="rect">
            <a:avLst/>
          </a:prstGeom>
        </p:spPr>
      </p:pic>
      <p:pic>
        <p:nvPicPr>
          <p:cNvPr id="3" name="Picture 2"/>
          <p:cNvPicPr>
            <a:picLocks noChangeAspect="1"/>
          </p:cNvPicPr>
          <p:nvPr/>
        </p:nvPicPr>
        <p:blipFill>
          <a:blip r:embed="rId4"/>
          <a:stretch>
            <a:fillRect/>
          </a:stretch>
        </p:blipFill>
        <p:spPr>
          <a:xfrm>
            <a:off x="3767377" y="4909562"/>
            <a:ext cx="4657246" cy="1267401"/>
          </a:xfrm>
          <a:prstGeom prst="rect">
            <a:avLst/>
          </a:prstGeom>
        </p:spPr>
      </p:pic>
      <p:sp>
        <p:nvSpPr>
          <p:cNvPr id="4" name="TextBox 3">
            <a:extLst>
              <a:ext uri="{FF2B5EF4-FFF2-40B4-BE49-F238E27FC236}">
                <a16:creationId xmlns="" xmlns:a16="http://schemas.microsoft.com/office/drawing/2014/main" id="{0AF0E614-B7F0-E4D4-27A5-619C5CF02711}"/>
              </a:ext>
            </a:extLst>
          </p:cNvPr>
          <p:cNvSpPr txBox="1"/>
          <p:nvPr/>
        </p:nvSpPr>
        <p:spPr>
          <a:xfrm>
            <a:off x="3701010" y="4447785"/>
            <a:ext cx="4789980" cy="584775"/>
          </a:xfrm>
          <a:prstGeom prst="rect">
            <a:avLst/>
          </a:prstGeom>
          <a:noFill/>
        </p:spPr>
        <p:txBody>
          <a:bodyPr wrap="square" rtlCol="0">
            <a:spAutoFit/>
          </a:bodyPr>
          <a:lstStyle/>
          <a:p>
            <a:r>
              <a:rPr lang="en-US" sz="1600" b="1" dirty="0">
                <a:solidFill>
                  <a:srgbClr val="0070C0"/>
                </a:solidFill>
              </a:rPr>
              <a:t>Most of the photos were taken over from the Internet.</a:t>
            </a:r>
          </a:p>
          <a:p>
            <a:endParaRPr lang="en-US" sz="1600" dirty="0"/>
          </a:p>
        </p:txBody>
      </p:sp>
    </p:spTree>
    <p:extLst>
      <p:ext uri="{BB962C8B-B14F-4D97-AF65-F5344CB8AC3E}">
        <p14:creationId xmlns:p14="http://schemas.microsoft.com/office/powerpoint/2010/main" val="275647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ircle(in)">
                                      <p:cBhvr>
                                        <p:cTn id="15" dur="2000"/>
                                        <p:tgtEl>
                                          <p:spTgt spid="5"/>
                                        </p:tgtEl>
                                      </p:cBhvr>
                                    </p:animEffect>
                                  </p:childTnLst>
                                </p:cTn>
                              </p:par>
                              <p:par>
                                <p:cTn id="16" presetID="6" presetClass="entr" presetSubtype="16"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ircle(in)">
                                      <p:cBhvr>
                                        <p:cTn id="18" dur="2000"/>
                                        <p:tgtEl>
                                          <p:spTgt spid="6"/>
                                        </p:tgtEl>
                                      </p:cBhvr>
                                    </p:animEffect>
                                  </p:childTnLst>
                                </p:cTn>
                              </p:par>
                              <p:par>
                                <p:cTn id="19" presetID="6" presetClass="entr" presetSubtype="16"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circle(in)">
                                      <p:cBhvr>
                                        <p:cTn id="21" dur="2000"/>
                                        <p:tgtEl>
                                          <p:spTgt spid="3"/>
                                        </p:tgtEl>
                                      </p:cBhvr>
                                    </p:animEffect>
                                  </p:childTnLst>
                                </p:cTn>
                              </p:par>
                              <p:par>
                                <p:cTn id="22" presetID="6" presetClass="entr" presetSubtype="16"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ircle(in)">
                                      <p:cBhvr>
                                        <p:cTn id="2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T3.1 Develop strategies for </a:t>
            </a:r>
            <a:r>
              <a:rPr lang="en-US" dirty="0" err="1"/>
              <a:t>IaH</a:t>
            </a:r>
            <a:r>
              <a:rPr lang="en-US" dirty="0"/>
              <a:t> at WB HEIs</a:t>
            </a:r>
            <a:endParaRPr lang="sr-Latn-RS" dirty="0"/>
          </a:p>
          <a:p>
            <a:pPr algn="just"/>
            <a:r>
              <a:rPr lang="en-US" dirty="0"/>
              <a:t>T3.2 Organize starting training for students and </a:t>
            </a:r>
            <a:r>
              <a:rPr lang="en-US" dirty="0" err="1"/>
              <a:t>staf</a:t>
            </a:r>
            <a:r>
              <a:rPr lang="sr-Latn-RS" dirty="0"/>
              <a:t>f</a:t>
            </a:r>
            <a:endParaRPr lang="sr-Latn-RS" dirty="0">
              <a:solidFill>
                <a:srgbClr val="FF0000"/>
              </a:solidFill>
            </a:endParaRPr>
          </a:p>
          <a:p>
            <a:pPr algn="just"/>
            <a:r>
              <a:rPr lang="en-US" dirty="0"/>
              <a:t>T3.3 Develop digital support system and protocol for international students and staff  </a:t>
            </a:r>
          </a:p>
          <a:p>
            <a:pPr algn="just"/>
            <a:r>
              <a:rPr lang="en-US" dirty="0"/>
              <a:t>T3.4 Institutional trainings for internal and external stakeholder </a:t>
            </a:r>
          </a:p>
          <a:p>
            <a:pPr algn="just"/>
            <a:r>
              <a:rPr lang="en-US" dirty="0"/>
              <a:t>T3.5 Pilot newly developed services and documents </a:t>
            </a:r>
          </a:p>
          <a:p>
            <a:pPr algn="just"/>
            <a:r>
              <a:rPr lang="en-US" dirty="0"/>
              <a:t>T3.6 Evaluate of pilot activities</a:t>
            </a:r>
            <a:endParaRPr lang="sr-Latn-RS" b="1" dirty="0">
              <a:solidFill>
                <a:srgbClr val="FFC000"/>
              </a:solidFill>
            </a:endParaRPr>
          </a:p>
        </p:txBody>
      </p:sp>
      <p:sp>
        <p:nvSpPr>
          <p:cNvPr id="4" name="Footer Placeholder 3"/>
          <p:cNvSpPr>
            <a:spLocks noGrp="1"/>
          </p:cNvSpPr>
          <p:nvPr>
            <p:ph type="ftr" sz="quarter" idx="11"/>
          </p:nvPr>
        </p:nvSpPr>
        <p:spPr>
          <a:xfrm>
            <a:off x="4038600" y="6276212"/>
            <a:ext cx="4114800" cy="365125"/>
          </a:xfrm>
        </p:spPr>
        <p:txBody>
          <a:bodyPr/>
          <a:lstStyle/>
          <a:p>
            <a:r>
              <a:rPr lang="en-US" dirty="0"/>
              <a:t>WS </a:t>
            </a:r>
            <a:r>
              <a:rPr lang="en-US" dirty="0" err="1"/>
              <a:t>Lj</a:t>
            </a:r>
            <a:r>
              <a:rPr lang="en-US" dirty="0"/>
              <a:t>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2</a:t>
            </a:fld>
            <a:endParaRPr lang="en-US"/>
          </a:p>
        </p:txBody>
      </p:sp>
      <p:sp>
        <p:nvSpPr>
          <p:cNvPr id="6" name="TextBox 5">
            <a:extLst>
              <a:ext uri="{FF2B5EF4-FFF2-40B4-BE49-F238E27FC236}">
                <a16:creationId xmlns="" xmlns:a16="http://schemas.microsoft.com/office/drawing/2014/main" id="{23FEEC9B-F095-2B9C-90E2-E54F551C710E}"/>
              </a:ext>
            </a:extLst>
          </p:cNvPr>
          <p:cNvSpPr txBox="1"/>
          <p:nvPr/>
        </p:nvSpPr>
        <p:spPr>
          <a:xfrm>
            <a:off x="9651609" y="1726376"/>
            <a:ext cx="661182" cy="707886"/>
          </a:xfrm>
          <a:prstGeom prst="rect">
            <a:avLst/>
          </a:prstGeom>
          <a:noFill/>
        </p:spPr>
        <p:txBody>
          <a:bodyPr wrap="square" rtlCol="0">
            <a:spAutoFit/>
          </a:bodyPr>
          <a:lstStyle/>
          <a:p>
            <a:r>
              <a:rPr lang="en-US" sz="4000" dirty="0">
                <a:solidFill>
                  <a:srgbClr val="00B050"/>
                </a:solidFill>
                <a:sym typeface="Wingdings" panose="05000000000000000000" pitchFamily="2" charset="2"/>
              </a:rPr>
              <a:t></a:t>
            </a:r>
            <a:endParaRPr lang="en-US" sz="4000" dirty="0">
              <a:solidFill>
                <a:srgbClr val="00B050"/>
              </a:solidFill>
            </a:endParaRPr>
          </a:p>
        </p:txBody>
      </p:sp>
      <p:sp>
        <p:nvSpPr>
          <p:cNvPr id="7" name="Title 6">
            <a:extLst>
              <a:ext uri="{FF2B5EF4-FFF2-40B4-BE49-F238E27FC236}">
                <a16:creationId xmlns="" xmlns:a16="http://schemas.microsoft.com/office/drawing/2014/main" id="{6A013FA6-BD5A-6176-5687-8819FC8969D0}"/>
              </a:ext>
            </a:extLst>
          </p:cNvPr>
          <p:cNvSpPr>
            <a:spLocks noGrp="1"/>
          </p:cNvSpPr>
          <p:nvPr>
            <p:ph type="title"/>
          </p:nvPr>
        </p:nvSpPr>
        <p:spPr>
          <a:xfrm>
            <a:off x="838200" y="681037"/>
            <a:ext cx="10515600" cy="808866"/>
          </a:xfrm>
        </p:spPr>
        <p:txBody>
          <a:bodyPr>
            <a:normAutofit fontScale="90000"/>
          </a:bodyPr>
          <a:lstStyle/>
          <a:p>
            <a:pPr algn="ctr"/>
            <a:r>
              <a:rPr lang="en-US" sz="4000" b="1" dirty="0"/>
              <a:t>Work </a:t>
            </a:r>
            <a:r>
              <a:rPr lang="en-US" sz="4000" b="1" dirty="0" smtClean="0"/>
              <a:t>package</a:t>
            </a:r>
            <a:r>
              <a:rPr lang="sr-Cyrl-RS" sz="4000" b="1" dirty="0" smtClean="0"/>
              <a:t> 3.</a:t>
            </a:r>
            <a:r>
              <a:rPr lang="en-US" sz="4000" b="1" dirty="0"/>
              <a:t> Development of appropriate system and protocol for </a:t>
            </a:r>
            <a:r>
              <a:rPr lang="en-US" sz="4000" b="1" dirty="0" err="1" smtClean="0"/>
              <a:t>IaH</a:t>
            </a:r>
            <a:endParaRPr lang="en-US" sz="4000" b="1" dirty="0"/>
          </a:p>
        </p:txBody>
      </p:sp>
      <p:sp>
        <p:nvSpPr>
          <p:cNvPr id="8" name="TextBox 7">
            <a:extLst>
              <a:ext uri="{FF2B5EF4-FFF2-40B4-BE49-F238E27FC236}">
                <a16:creationId xmlns="" xmlns:a16="http://schemas.microsoft.com/office/drawing/2014/main" id="{3CC76C46-6E6A-0959-CFA5-7FE2559813C7}"/>
              </a:ext>
            </a:extLst>
          </p:cNvPr>
          <p:cNvSpPr txBox="1"/>
          <p:nvPr/>
        </p:nvSpPr>
        <p:spPr>
          <a:xfrm>
            <a:off x="9651609" y="2212010"/>
            <a:ext cx="661182" cy="707886"/>
          </a:xfrm>
          <a:prstGeom prst="rect">
            <a:avLst/>
          </a:prstGeom>
          <a:noFill/>
        </p:spPr>
        <p:txBody>
          <a:bodyPr wrap="square" rtlCol="0">
            <a:spAutoFit/>
          </a:bodyPr>
          <a:lstStyle/>
          <a:p>
            <a:r>
              <a:rPr lang="en-US" sz="4000" dirty="0">
                <a:solidFill>
                  <a:srgbClr val="00B050"/>
                </a:solidFill>
                <a:sym typeface="Wingdings" panose="05000000000000000000" pitchFamily="2" charset="2"/>
              </a:rPr>
              <a:t></a:t>
            </a:r>
            <a:endParaRPr lang="en-US" sz="4000" dirty="0">
              <a:solidFill>
                <a:srgbClr val="00B050"/>
              </a:solidFill>
            </a:endParaRPr>
          </a:p>
        </p:txBody>
      </p:sp>
      <p:sp>
        <p:nvSpPr>
          <p:cNvPr id="2" name="TextBox 1">
            <a:extLst>
              <a:ext uri="{FF2B5EF4-FFF2-40B4-BE49-F238E27FC236}">
                <a16:creationId xmlns="" xmlns:a16="http://schemas.microsoft.com/office/drawing/2014/main" id="{C9CD5325-F85C-76F1-F292-C1AD8B0FF4FE}"/>
              </a:ext>
            </a:extLst>
          </p:cNvPr>
          <p:cNvSpPr txBox="1"/>
          <p:nvPr/>
        </p:nvSpPr>
        <p:spPr>
          <a:xfrm>
            <a:off x="9321017" y="3306280"/>
            <a:ext cx="1322363" cy="461665"/>
          </a:xfrm>
          <a:prstGeom prst="rect">
            <a:avLst/>
          </a:prstGeom>
          <a:noFill/>
        </p:spPr>
        <p:txBody>
          <a:bodyPr wrap="square" rtlCol="0">
            <a:spAutoFit/>
          </a:bodyPr>
          <a:lstStyle/>
          <a:p>
            <a:pPr algn="just"/>
            <a:r>
              <a:rPr lang="en-US" sz="2400" b="1" dirty="0">
                <a:solidFill>
                  <a:srgbClr val="FFC000"/>
                </a:solidFill>
              </a:rPr>
              <a:t>ongoing</a:t>
            </a:r>
            <a:endParaRPr lang="sr-Latn-RS" sz="2400" b="1" dirty="0">
              <a:solidFill>
                <a:srgbClr val="FFC000"/>
              </a:solidFill>
            </a:endParaRPr>
          </a:p>
        </p:txBody>
      </p:sp>
      <p:sp>
        <p:nvSpPr>
          <p:cNvPr id="9" name="TextBox 8">
            <a:extLst>
              <a:ext uri="{FF2B5EF4-FFF2-40B4-BE49-F238E27FC236}">
                <a16:creationId xmlns="" xmlns:a16="http://schemas.microsoft.com/office/drawing/2014/main" id="{A95F30F7-44C9-4962-81B1-1F0252C195E2}"/>
              </a:ext>
            </a:extLst>
          </p:cNvPr>
          <p:cNvSpPr txBox="1"/>
          <p:nvPr/>
        </p:nvSpPr>
        <p:spPr>
          <a:xfrm>
            <a:off x="10386646" y="3786540"/>
            <a:ext cx="1322363" cy="461665"/>
          </a:xfrm>
          <a:prstGeom prst="rect">
            <a:avLst/>
          </a:prstGeom>
          <a:noFill/>
        </p:spPr>
        <p:txBody>
          <a:bodyPr wrap="square" rtlCol="0">
            <a:spAutoFit/>
          </a:bodyPr>
          <a:lstStyle/>
          <a:p>
            <a:pPr algn="just"/>
            <a:r>
              <a:rPr lang="en-US" sz="2400" b="1" dirty="0">
                <a:solidFill>
                  <a:srgbClr val="FFC000"/>
                </a:solidFill>
              </a:rPr>
              <a:t>ongoing</a:t>
            </a:r>
            <a:endParaRPr lang="sr-Latn-RS" sz="2400" b="1" dirty="0">
              <a:solidFill>
                <a:srgbClr val="FFC000"/>
              </a:solidFill>
            </a:endParaRPr>
          </a:p>
        </p:txBody>
      </p:sp>
      <p:sp>
        <p:nvSpPr>
          <p:cNvPr id="10" name="TextBox 9">
            <a:extLst>
              <a:ext uri="{FF2B5EF4-FFF2-40B4-BE49-F238E27FC236}">
                <a16:creationId xmlns="" xmlns:a16="http://schemas.microsoft.com/office/drawing/2014/main" id="{54BE52ED-7C87-0D64-AF9C-2724F8275346}"/>
              </a:ext>
            </a:extLst>
          </p:cNvPr>
          <p:cNvSpPr txBox="1"/>
          <p:nvPr/>
        </p:nvSpPr>
        <p:spPr>
          <a:xfrm>
            <a:off x="9321017" y="4266800"/>
            <a:ext cx="1322363" cy="461665"/>
          </a:xfrm>
          <a:prstGeom prst="rect">
            <a:avLst/>
          </a:prstGeom>
          <a:noFill/>
        </p:spPr>
        <p:txBody>
          <a:bodyPr wrap="square" rtlCol="0">
            <a:spAutoFit/>
          </a:bodyPr>
          <a:lstStyle/>
          <a:p>
            <a:pPr algn="just"/>
            <a:r>
              <a:rPr lang="en-US" sz="2400" b="1" dirty="0">
                <a:solidFill>
                  <a:srgbClr val="FFC000"/>
                </a:solidFill>
              </a:rPr>
              <a:t>ongoing</a:t>
            </a:r>
            <a:endParaRPr lang="sr-Latn-RS" sz="2400" b="1" dirty="0">
              <a:solidFill>
                <a:srgbClr val="FFC000"/>
              </a:solidFill>
            </a:endParaRPr>
          </a:p>
        </p:txBody>
      </p:sp>
      <p:sp>
        <p:nvSpPr>
          <p:cNvPr id="11" name="TextBox 10">
            <a:extLst>
              <a:ext uri="{FF2B5EF4-FFF2-40B4-BE49-F238E27FC236}">
                <a16:creationId xmlns="" xmlns:a16="http://schemas.microsoft.com/office/drawing/2014/main" id="{A71CDF6F-4CBB-850E-E8D4-D7D8B02CF1D2}"/>
              </a:ext>
            </a:extLst>
          </p:cNvPr>
          <p:cNvSpPr txBox="1"/>
          <p:nvPr/>
        </p:nvSpPr>
        <p:spPr>
          <a:xfrm>
            <a:off x="9321017" y="4729798"/>
            <a:ext cx="1322363" cy="461665"/>
          </a:xfrm>
          <a:prstGeom prst="rect">
            <a:avLst/>
          </a:prstGeom>
          <a:noFill/>
        </p:spPr>
        <p:txBody>
          <a:bodyPr wrap="square" rtlCol="0">
            <a:spAutoFit/>
          </a:bodyPr>
          <a:lstStyle/>
          <a:p>
            <a:pPr algn="just"/>
            <a:r>
              <a:rPr lang="en-US" sz="2400" b="1" dirty="0">
                <a:solidFill>
                  <a:srgbClr val="FFC000"/>
                </a:solidFill>
              </a:rPr>
              <a:t>ongoing</a:t>
            </a:r>
            <a:endParaRPr lang="sr-Latn-RS" sz="2400" b="1" dirty="0">
              <a:solidFill>
                <a:srgbClr val="FFC000"/>
              </a:solidFill>
            </a:endParaRPr>
          </a:p>
        </p:txBody>
      </p:sp>
    </p:spTree>
    <p:extLst>
      <p:ext uri="{BB962C8B-B14F-4D97-AF65-F5344CB8AC3E}">
        <p14:creationId xmlns:p14="http://schemas.microsoft.com/office/powerpoint/2010/main" val="1225549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500"/>
                                        <p:tgtEl>
                                          <p:spTgt spid="9"/>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500"/>
                                        <p:tgtEl>
                                          <p:spTgt spid="10"/>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11">
                                            <p:txEl>
                                              <p:pRg st="0" end="0"/>
                                            </p:txEl>
                                          </p:spTgt>
                                        </p:tgtEl>
                                        <p:attrNameLst>
                                          <p:attrName>style.visibility</p:attrName>
                                        </p:attrNameLst>
                                      </p:cBhvr>
                                      <p:to>
                                        <p:strVal val="visible"/>
                                      </p:to>
                                    </p:set>
                                    <p:animEffect transition="in" filter="fade">
                                      <p:cBhvr>
                                        <p:cTn id="7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8" grpId="0"/>
      <p:bldP spid="2"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836" y="681037"/>
            <a:ext cx="11238328" cy="776605"/>
          </a:xfrm>
        </p:spPr>
        <p:txBody>
          <a:bodyPr>
            <a:noAutofit/>
          </a:bodyPr>
          <a:lstStyle/>
          <a:p>
            <a:pPr algn="ctr"/>
            <a:r>
              <a:rPr lang="en-US" sz="4000" b="1" dirty="0"/>
              <a:t>Work Package 4: Internationalization of curriculum (</a:t>
            </a:r>
            <a:r>
              <a:rPr lang="en-US" sz="4000" b="1" dirty="0" err="1"/>
              <a:t>IoC</a:t>
            </a:r>
            <a:r>
              <a:rPr lang="en-US" sz="4000" b="1" dirty="0"/>
              <a:t>)</a:t>
            </a:r>
          </a:p>
        </p:txBody>
      </p:sp>
      <p:sp>
        <p:nvSpPr>
          <p:cNvPr id="3" name="Content Placeholder 2"/>
          <p:cNvSpPr>
            <a:spLocks noGrp="1"/>
          </p:cNvSpPr>
          <p:nvPr>
            <p:ph idx="1"/>
          </p:nvPr>
        </p:nvSpPr>
        <p:spPr/>
        <p:txBody>
          <a:bodyPr>
            <a:normAutofit lnSpcReduction="10000"/>
          </a:bodyPr>
          <a:lstStyle/>
          <a:p>
            <a:pPr algn="just"/>
            <a:r>
              <a:rPr lang="en-US" dirty="0">
                <a:solidFill>
                  <a:srgbClr val="FF0000"/>
                </a:solidFill>
              </a:rPr>
              <a:t>T4.1 Organize workshops for teaching staff related to </a:t>
            </a:r>
            <a:r>
              <a:rPr lang="en-US" dirty="0" err="1">
                <a:solidFill>
                  <a:srgbClr val="FF0000"/>
                </a:solidFill>
              </a:rPr>
              <a:t>IoC</a:t>
            </a:r>
            <a:r>
              <a:rPr lang="en-US" dirty="0">
                <a:solidFill>
                  <a:srgbClr val="FF0000"/>
                </a:solidFill>
              </a:rPr>
              <a:t> and development of intercultural competence</a:t>
            </a:r>
            <a:endParaRPr lang="sr-Latn-RS" dirty="0">
              <a:solidFill>
                <a:srgbClr val="FF0000"/>
              </a:solidFill>
            </a:endParaRPr>
          </a:p>
          <a:p>
            <a:pPr algn="just"/>
            <a:r>
              <a:rPr lang="en-US" dirty="0">
                <a:solidFill>
                  <a:srgbClr val="0070C0"/>
                </a:solidFill>
              </a:rPr>
              <a:t>T4.2 Select courses for </a:t>
            </a:r>
            <a:r>
              <a:rPr lang="en-US" dirty="0" err="1">
                <a:solidFill>
                  <a:srgbClr val="0070C0"/>
                </a:solidFill>
              </a:rPr>
              <a:t>IoC</a:t>
            </a:r>
            <a:r>
              <a:rPr lang="en-US" dirty="0">
                <a:solidFill>
                  <a:srgbClr val="0070C0"/>
                </a:solidFill>
              </a:rPr>
              <a:t> and review current practices</a:t>
            </a:r>
            <a:endParaRPr lang="sr-Latn-RS" dirty="0">
              <a:solidFill>
                <a:srgbClr val="0070C0"/>
              </a:solidFill>
            </a:endParaRPr>
          </a:p>
          <a:p>
            <a:pPr algn="just"/>
            <a:r>
              <a:rPr lang="en-US" dirty="0"/>
              <a:t>T4.3 Establish models for connection with international students and staff (COIL/ CLIL/ TILT/ EMI)</a:t>
            </a:r>
            <a:endParaRPr lang="sr-Latn-RS" dirty="0"/>
          </a:p>
          <a:p>
            <a:pPr algn="just"/>
            <a:r>
              <a:rPr lang="en-US" dirty="0">
                <a:solidFill>
                  <a:srgbClr val="0070C0"/>
                </a:solidFill>
              </a:rPr>
              <a:t>T4.4 Develop new international virtual courses </a:t>
            </a:r>
            <a:endParaRPr lang="sr-Latn-RS" dirty="0">
              <a:solidFill>
                <a:srgbClr val="0070C0"/>
              </a:solidFill>
            </a:endParaRPr>
          </a:p>
          <a:p>
            <a:pPr algn="just"/>
            <a:r>
              <a:rPr lang="en-US" dirty="0"/>
              <a:t>T4.5 Strengthening of online teaching platform/ equipment - development international virtual classroom </a:t>
            </a:r>
            <a:endParaRPr lang="sr-Latn-RS" dirty="0"/>
          </a:p>
          <a:p>
            <a:pPr algn="just"/>
            <a:r>
              <a:rPr lang="en-US" dirty="0"/>
              <a:t>T4.6 Piloting courses for </a:t>
            </a:r>
            <a:r>
              <a:rPr lang="en-US" dirty="0" err="1"/>
              <a:t>IoC</a:t>
            </a:r>
            <a:r>
              <a:rPr lang="en-US" dirty="0"/>
              <a:t>/ COIL for virtual international courses</a:t>
            </a:r>
            <a:endParaRPr lang="sr-Latn-RS" dirty="0"/>
          </a:p>
          <a:p>
            <a:pPr algn="just"/>
            <a:r>
              <a:rPr lang="en-US" dirty="0"/>
              <a:t>T4.7 Evaluation of pilot activities </a:t>
            </a:r>
          </a:p>
        </p:txBody>
      </p:sp>
      <p:sp>
        <p:nvSpPr>
          <p:cNvPr id="4" name="Footer Placeholder 3"/>
          <p:cNvSpPr>
            <a:spLocks noGrp="1"/>
          </p:cNvSpPr>
          <p:nvPr>
            <p:ph type="ftr" sz="quarter" idx="11"/>
          </p:nvPr>
        </p:nvSpPr>
        <p:spPr>
          <a:xfrm>
            <a:off x="4038600" y="6309653"/>
            <a:ext cx="4114800" cy="365125"/>
          </a:xfrm>
        </p:spPr>
        <p:txBody>
          <a:bodyPr/>
          <a:lstStyle/>
          <a:p>
            <a:r>
              <a:rPr lang="en-US" dirty="0"/>
              <a:t>WS </a:t>
            </a:r>
            <a:r>
              <a:rPr lang="en-US" dirty="0" err="1"/>
              <a:t>Lj</a:t>
            </a:r>
            <a:r>
              <a:rPr lang="en-US" dirty="0"/>
              <a:t>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3</a:t>
            </a:fld>
            <a:endParaRPr lang="en-US"/>
          </a:p>
        </p:txBody>
      </p:sp>
    </p:spTree>
    <p:extLst>
      <p:ext uri="{BB962C8B-B14F-4D97-AF65-F5344CB8AC3E}">
        <p14:creationId xmlns:p14="http://schemas.microsoft.com/office/powerpoint/2010/main" val="54006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t>WP 3 and WP 4</a:t>
            </a:r>
            <a:br>
              <a:rPr lang="en-US" sz="4000" b="1" dirty="0" smtClean="0"/>
            </a:br>
            <a:r>
              <a:rPr lang="en-US" sz="4000" b="1" dirty="0" err="1" smtClean="0"/>
              <a:t>IaH</a:t>
            </a:r>
            <a:r>
              <a:rPr lang="en-US" sz="4000" b="1" dirty="0" smtClean="0"/>
              <a:t> and </a:t>
            </a:r>
            <a:r>
              <a:rPr lang="en-US" sz="4000" b="1" dirty="0" err="1" smtClean="0"/>
              <a:t>IoC</a:t>
            </a:r>
            <a:r>
              <a:rPr lang="en-US" sz="4000" b="1" dirty="0" smtClean="0"/>
              <a:t> synchronized processes</a:t>
            </a:r>
            <a:endParaRPr lang="en-US" sz="4000" b="1" dirty="0"/>
          </a:p>
        </p:txBody>
      </p:sp>
      <p:sp>
        <p:nvSpPr>
          <p:cNvPr id="3" name="Content Placeholder 2"/>
          <p:cNvSpPr>
            <a:spLocks noGrp="1"/>
          </p:cNvSpPr>
          <p:nvPr>
            <p:ph idx="1"/>
          </p:nvPr>
        </p:nvSpPr>
        <p:spPr/>
        <p:txBody>
          <a:bodyPr/>
          <a:lstStyle/>
          <a:p>
            <a:pPr algn="just"/>
            <a:r>
              <a:rPr lang="en-US" b="1" dirty="0">
                <a:solidFill>
                  <a:srgbClr val="0070C0"/>
                </a:solidFill>
              </a:rPr>
              <a:t>T3.5 Pilot newly developed services and documents </a:t>
            </a:r>
          </a:p>
          <a:p>
            <a:pPr algn="just"/>
            <a:r>
              <a:rPr lang="en-US" b="1" dirty="0">
                <a:solidFill>
                  <a:srgbClr val="0070C0"/>
                </a:solidFill>
              </a:rPr>
              <a:t>T3.6 Evaluate of pilot </a:t>
            </a:r>
            <a:r>
              <a:rPr lang="en-US" b="1" dirty="0" smtClean="0">
                <a:solidFill>
                  <a:srgbClr val="0070C0"/>
                </a:solidFill>
              </a:rPr>
              <a:t>activities</a:t>
            </a:r>
          </a:p>
          <a:p>
            <a:pPr marL="0" indent="0">
              <a:buNone/>
            </a:pPr>
            <a:endParaRPr lang="en-US" dirty="0" smtClean="0">
              <a:solidFill>
                <a:srgbClr val="0070C0"/>
              </a:solidFill>
            </a:endParaRPr>
          </a:p>
          <a:p>
            <a:pPr marL="0" indent="0">
              <a:buNone/>
            </a:pPr>
            <a:r>
              <a:rPr lang="en-US" b="1" dirty="0" smtClean="0">
                <a:solidFill>
                  <a:srgbClr val="FF0000"/>
                </a:solidFill>
              </a:rPr>
              <a:t>          Curricula               co-curricula</a:t>
            </a:r>
          </a:p>
          <a:p>
            <a:pPr marL="0" indent="0">
              <a:buNone/>
            </a:pPr>
            <a:endParaRPr lang="en-US" dirty="0">
              <a:solidFill>
                <a:srgbClr val="0070C0"/>
              </a:solidFill>
            </a:endParaRPr>
          </a:p>
          <a:p>
            <a:r>
              <a:rPr lang="en-US" b="1" dirty="0" smtClean="0">
                <a:solidFill>
                  <a:srgbClr val="0070C0"/>
                </a:solidFill>
              </a:rPr>
              <a:t>T4.2 </a:t>
            </a:r>
            <a:r>
              <a:rPr lang="en-US" b="1" dirty="0">
                <a:solidFill>
                  <a:srgbClr val="0070C0"/>
                </a:solidFill>
              </a:rPr>
              <a:t>Select courses for </a:t>
            </a:r>
            <a:r>
              <a:rPr lang="en-US" b="1" dirty="0" err="1">
                <a:solidFill>
                  <a:srgbClr val="0070C0"/>
                </a:solidFill>
              </a:rPr>
              <a:t>IoC</a:t>
            </a:r>
            <a:r>
              <a:rPr lang="en-US" b="1" dirty="0">
                <a:solidFill>
                  <a:srgbClr val="0070C0"/>
                </a:solidFill>
              </a:rPr>
              <a:t> and review current </a:t>
            </a:r>
            <a:r>
              <a:rPr lang="en-US" b="1" dirty="0" smtClean="0">
                <a:solidFill>
                  <a:srgbClr val="0070C0"/>
                </a:solidFill>
              </a:rPr>
              <a:t>practices</a:t>
            </a:r>
          </a:p>
          <a:p>
            <a:r>
              <a:rPr lang="en-US" b="1" dirty="0">
                <a:solidFill>
                  <a:srgbClr val="0070C0"/>
                </a:solidFill>
              </a:rPr>
              <a:t>T4.4 Develop new international virtual courses </a:t>
            </a:r>
            <a:endParaRPr lang="sr-Latn-RS" b="1" dirty="0">
              <a:solidFill>
                <a:srgbClr val="0070C0"/>
              </a:solidFill>
            </a:endParaRPr>
          </a:p>
          <a:p>
            <a:pPr marL="0" indent="0">
              <a:buNone/>
            </a:pPr>
            <a:endParaRPr lang="sr-Latn-RS" dirty="0">
              <a:solidFill>
                <a:srgbClr val="0070C0"/>
              </a:solidFill>
            </a:endParaRPr>
          </a:p>
          <a:p>
            <a:endParaRPr lang="en-US" dirty="0"/>
          </a:p>
        </p:txBody>
      </p:sp>
      <p:sp>
        <p:nvSpPr>
          <p:cNvPr id="4" name="Footer Placeholder 3"/>
          <p:cNvSpPr>
            <a:spLocks noGrp="1"/>
          </p:cNvSpPr>
          <p:nvPr>
            <p:ph type="ftr" sz="quarter" idx="11"/>
          </p:nvPr>
        </p:nvSpPr>
        <p:spPr/>
        <p:txBody>
          <a:bodyPr/>
          <a:lstStyle/>
          <a:p>
            <a:r>
              <a:rPr lang="en-US" smtClean="0"/>
              <a:t>WS Lj T Uni Kg, ERASMUS + BIOSINT project , Mostar 3-5 April 2024</a:t>
            </a:r>
            <a:endParaRPr lang="en-US" dirty="0"/>
          </a:p>
        </p:txBody>
      </p:sp>
      <p:sp>
        <p:nvSpPr>
          <p:cNvPr id="5" name="Slide Number Placeholder 4"/>
          <p:cNvSpPr>
            <a:spLocks noGrp="1"/>
          </p:cNvSpPr>
          <p:nvPr>
            <p:ph type="sldNum" sz="quarter" idx="12"/>
          </p:nvPr>
        </p:nvSpPr>
        <p:spPr/>
        <p:txBody>
          <a:bodyPr/>
          <a:lstStyle/>
          <a:p>
            <a:fld id="{CF89C47B-6745-40A2-9EFD-696C52789E30}" type="slidenum">
              <a:rPr lang="en-US" smtClean="0"/>
              <a:pPr/>
              <a:t>4</a:t>
            </a:fld>
            <a:endParaRPr lang="en-US"/>
          </a:p>
        </p:txBody>
      </p:sp>
      <p:sp>
        <p:nvSpPr>
          <p:cNvPr id="6" name="Down Arrow 5"/>
          <p:cNvSpPr/>
          <p:nvPr/>
        </p:nvSpPr>
        <p:spPr>
          <a:xfrm>
            <a:off x="3069124" y="3232404"/>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Up Arrow 6"/>
          <p:cNvSpPr/>
          <p:nvPr/>
        </p:nvSpPr>
        <p:spPr>
          <a:xfrm>
            <a:off x="3553756" y="3232404"/>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3275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ject 5"/>
          <p:cNvPicPr/>
          <p:nvPr/>
        </p:nvPicPr>
        <p:blipFill>
          <a:blip r:embed="rId2" cstate="print"/>
          <a:stretch>
            <a:fillRect/>
          </a:stretch>
        </p:blipFill>
        <p:spPr>
          <a:xfrm>
            <a:off x="722634" y="1728760"/>
            <a:ext cx="4705920" cy="4446956"/>
          </a:xfrm>
          <a:prstGeom prst="rect">
            <a:avLst/>
          </a:prstGeom>
        </p:spPr>
      </p:pic>
      <p:pic>
        <p:nvPicPr>
          <p:cNvPr id="6" name="object 6"/>
          <p:cNvPicPr/>
          <p:nvPr/>
        </p:nvPicPr>
        <p:blipFill>
          <a:blip r:embed="rId3" cstate="print"/>
          <a:stretch>
            <a:fillRect/>
          </a:stretch>
        </p:blipFill>
        <p:spPr>
          <a:xfrm>
            <a:off x="6763448" y="1542904"/>
            <a:ext cx="4898670" cy="4632812"/>
          </a:xfrm>
          <a:prstGeom prst="rect">
            <a:avLst/>
          </a:prstGeom>
        </p:spPr>
      </p:pic>
      <p:sp>
        <p:nvSpPr>
          <p:cNvPr id="7" name="Footer Placeholder 6"/>
          <p:cNvSpPr>
            <a:spLocks noGrp="1"/>
          </p:cNvSpPr>
          <p:nvPr>
            <p:ph type="ftr" sz="quarter" idx="11"/>
          </p:nvPr>
        </p:nvSpPr>
        <p:spPr>
          <a:xfrm>
            <a:off x="4038599" y="6354103"/>
            <a:ext cx="4114800" cy="365125"/>
          </a:xfrm>
        </p:spPr>
        <p:txBody>
          <a:bodyPr/>
          <a:lstStyle/>
          <a:p>
            <a:r>
              <a:rPr lang="en-US" dirty="0"/>
              <a:t>WS </a:t>
            </a:r>
            <a:r>
              <a:rPr lang="en-US" dirty="0" err="1"/>
              <a:t>Lj</a:t>
            </a:r>
            <a:r>
              <a:rPr lang="en-US" dirty="0"/>
              <a:t> T Uni Kg, ERASMUS + BIOSINT project , Mostar 3-5 April 2024</a:t>
            </a:r>
          </a:p>
        </p:txBody>
      </p:sp>
      <p:sp>
        <p:nvSpPr>
          <p:cNvPr id="8" name="Slide Number Placeholder 7"/>
          <p:cNvSpPr>
            <a:spLocks noGrp="1"/>
          </p:cNvSpPr>
          <p:nvPr>
            <p:ph type="sldNum" sz="quarter" idx="12"/>
          </p:nvPr>
        </p:nvSpPr>
        <p:spPr/>
        <p:txBody>
          <a:bodyPr/>
          <a:lstStyle/>
          <a:p>
            <a:fld id="{CF89C47B-6745-40A2-9EFD-696C52789E30}" type="slidenum">
              <a:rPr lang="en-US" smtClean="0"/>
              <a:pPr/>
              <a:t>5</a:t>
            </a:fld>
            <a:endParaRPr lang="en-US"/>
          </a:p>
        </p:txBody>
      </p:sp>
      <p:sp>
        <p:nvSpPr>
          <p:cNvPr id="9" name="TextBox 8"/>
          <p:cNvSpPr txBox="1"/>
          <p:nvPr/>
        </p:nvSpPr>
        <p:spPr>
          <a:xfrm>
            <a:off x="106681" y="149576"/>
            <a:ext cx="11660578" cy="1569660"/>
          </a:xfrm>
          <a:prstGeom prst="rect">
            <a:avLst/>
          </a:prstGeom>
          <a:noFill/>
        </p:spPr>
        <p:txBody>
          <a:bodyPr wrap="square" rtlCol="0">
            <a:spAutoFit/>
          </a:bodyPr>
          <a:lstStyle/>
          <a:p>
            <a:pPr algn="ctr"/>
            <a:r>
              <a:rPr lang="sr-Latn-RS" sz="3200" b="1" dirty="0"/>
              <a:t>IaH as SDG Curiculum-teaching/learning-intecultural competence </a:t>
            </a:r>
            <a:endParaRPr lang="en-US" sz="3200" dirty="0"/>
          </a:p>
          <a:p>
            <a:pPr algn="ctr"/>
            <a:r>
              <a:rPr lang="en-US" sz="3200" b="1" dirty="0" smtClean="0"/>
              <a:t>SDGs</a:t>
            </a:r>
            <a:r>
              <a:rPr lang="en-US" sz="3200" b="1" spc="-90" dirty="0" smtClean="0"/>
              <a:t> </a:t>
            </a:r>
            <a:r>
              <a:rPr lang="en-US" sz="3200" b="1" spc="-10" dirty="0"/>
              <a:t>integration</a:t>
            </a:r>
            <a:r>
              <a:rPr lang="en-US" sz="3200" b="1" spc="-95" dirty="0"/>
              <a:t> </a:t>
            </a:r>
            <a:r>
              <a:rPr lang="en-US" sz="3200" b="1" dirty="0"/>
              <a:t>in</a:t>
            </a:r>
            <a:r>
              <a:rPr lang="en-US" sz="3200" b="1" spc="-90" dirty="0"/>
              <a:t> </a:t>
            </a:r>
            <a:r>
              <a:rPr lang="en-US" sz="3200" b="1" dirty="0"/>
              <a:t>Teaching</a:t>
            </a:r>
            <a:r>
              <a:rPr lang="en-US" sz="3200" b="1" spc="-95" dirty="0"/>
              <a:t> </a:t>
            </a:r>
            <a:r>
              <a:rPr lang="en-US" sz="3200" b="1" dirty="0"/>
              <a:t>and</a:t>
            </a:r>
            <a:r>
              <a:rPr lang="en-US" sz="3200" b="1" spc="-95" dirty="0"/>
              <a:t> </a:t>
            </a:r>
            <a:r>
              <a:rPr lang="en-US" sz="3200" b="1" spc="-10" dirty="0" smtClean="0"/>
              <a:t>Learning</a:t>
            </a:r>
            <a:endParaRPr lang="sr-Cyrl-RS" sz="3200" b="1" spc="-10" dirty="0" smtClean="0"/>
          </a:p>
          <a:p>
            <a:pPr algn="ctr"/>
            <a:endParaRPr lang="sr-Latn-R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circle(in)">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7740" y="669423"/>
            <a:ext cx="10256520" cy="720017"/>
          </a:xfrm>
        </p:spPr>
        <p:txBody>
          <a:bodyPr>
            <a:normAutofit/>
          </a:bodyPr>
          <a:lstStyle/>
          <a:p>
            <a:pPr algn="ctr"/>
            <a:r>
              <a:rPr lang="en-US" sz="4000" b="1" dirty="0"/>
              <a:t>Curriculum/Co-curriculum</a:t>
            </a:r>
          </a:p>
        </p:txBody>
      </p:sp>
      <p:sp>
        <p:nvSpPr>
          <p:cNvPr id="3" name="Content Placeholder 2"/>
          <p:cNvSpPr>
            <a:spLocks noGrp="1"/>
          </p:cNvSpPr>
          <p:nvPr>
            <p:ph idx="1"/>
          </p:nvPr>
        </p:nvSpPr>
        <p:spPr>
          <a:xfrm>
            <a:off x="838200" y="1594631"/>
            <a:ext cx="10515600" cy="4351338"/>
          </a:xfrm>
        </p:spPr>
        <p:txBody>
          <a:bodyPr>
            <a:normAutofit/>
          </a:bodyPr>
          <a:lstStyle/>
          <a:p>
            <a:pPr algn="just"/>
            <a:r>
              <a:rPr lang="en-US" dirty="0"/>
              <a:t>'Curriculum' refers to the courses of a program, which is followed by a particular school, collage, university or by a board. Activities beyond the scopes of the curriculum can be referred as 'Co-curricular Activities' and 'Extra-curricular Activities'.</a:t>
            </a:r>
          </a:p>
          <a:p>
            <a:pPr algn="just"/>
            <a:r>
              <a:rPr lang="en-US" dirty="0"/>
              <a:t>Curricular activities are those activities that are a part of the curriculum. </a:t>
            </a:r>
            <a:r>
              <a:rPr lang="en-US" b="1" dirty="0"/>
              <a:t>Co-curricular activities are those activities that are outside of </a:t>
            </a:r>
            <a:r>
              <a:rPr lang="en-US" b="1" dirty="0">
                <a:solidFill>
                  <a:srgbClr val="0070C0"/>
                </a:solidFill>
              </a:rPr>
              <a:t>but usually complementing the regular curriculum</a:t>
            </a:r>
            <a:r>
              <a:rPr lang="en-US" dirty="0"/>
              <a:t>. </a:t>
            </a:r>
            <a:r>
              <a:rPr lang="en-US" b="1" dirty="0"/>
              <a:t>Extracurricular activities are defined as those school-based activities that are </a:t>
            </a:r>
            <a:r>
              <a:rPr lang="en-US" b="1" dirty="0">
                <a:solidFill>
                  <a:srgbClr val="0070C0"/>
                </a:solidFill>
              </a:rPr>
              <a:t>not tied to the curriculum</a:t>
            </a:r>
            <a:r>
              <a:rPr lang="en-US" dirty="0"/>
              <a:t>.</a:t>
            </a:r>
            <a:endParaRPr lang="sr-Latn-RS" dirty="0"/>
          </a:p>
          <a:p>
            <a:pPr algn="just"/>
            <a:r>
              <a:rPr lang="en-US" dirty="0"/>
              <a:t>The co- in co-curricular </a:t>
            </a:r>
            <a:r>
              <a:rPr lang="en-US" b="1" dirty="0">
                <a:solidFill>
                  <a:srgbClr val="0070C0"/>
                </a:solidFill>
              </a:rPr>
              <a:t>means together, jointly, or partnership</a:t>
            </a:r>
          </a:p>
        </p:txBody>
      </p:sp>
      <p:sp>
        <p:nvSpPr>
          <p:cNvPr id="4" name="Footer Placeholder 3"/>
          <p:cNvSpPr>
            <a:spLocks noGrp="1"/>
          </p:cNvSpPr>
          <p:nvPr>
            <p:ph type="ftr" sz="quarter" idx="11"/>
          </p:nvPr>
        </p:nvSpPr>
        <p:spPr/>
        <p:txBody>
          <a:bodyPr/>
          <a:lstStyle/>
          <a:p>
            <a:r>
              <a:rPr lang="en-US" dirty="0"/>
              <a:t>WS </a:t>
            </a:r>
            <a:r>
              <a:rPr lang="en-US" dirty="0" err="1"/>
              <a:t>Lj</a:t>
            </a:r>
            <a:r>
              <a:rPr lang="en-US" dirty="0"/>
              <a:t>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6</a:t>
            </a:fld>
            <a:endParaRPr lang="en-US"/>
          </a:p>
        </p:txBody>
      </p:sp>
    </p:spTree>
    <p:extLst>
      <p:ext uri="{BB962C8B-B14F-4D97-AF65-F5344CB8AC3E}">
        <p14:creationId xmlns:p14="http://schemas.microsoft.com/office/powerpoint/2010/main" val="2305594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457" y="363537"/>
            <a:ext cx="11157086" cy="1325563"/>
          </a:xfrm>
        </p:spPr>
        <p:txBody>
          <a:bodyPr>
            <a:noAutofit/>
          </a:bodyPr>
          <a:lstStyle/>
          <a:p>
            <a:pPr algn="just"/>
            <a:r>
              <a:rPr lang="en-US" sz="4000" dirty="0"/>
              <a:t>Leisure-related co-curricular activities	</a:t>
            </a:r>
            <a:r>
              <a:rPr lang="sr-Latn-RS" sz="4000" dirty="0"/>
              <a:t/>
            </a:r>
            <a:br>
              <a:rPr lang="sr-Latn-RS" sz="4000" dirty="0"/>
            </a:br>
            <a:r>
              <a:rPr lang="sr-Latn-RS" sz="4000" b="1" i="1" dirty="0"/>
              <a:t>students development-personal and professional grow</a:t>
            </a:r>
            <a:endParaRPr lang="en-US" sz="4000" b="1" dirty="0"/>
          </a:p>
        </p:txBody>
      </p:sp>
      <p:sp>
        <p:nvSpPr>
          <p:cNvPr id="3" name="Content Placeholder 2"/>
          <p:cNvSpPr>
            <a:spLocks noGrp="1"/>
          </p:cNvSpPr>
          <p:nvPr>
            <p:ph idx="1"/>
          </p:nvPr>
        </p:nvSpPr>
        <p:spPr>
          <a:xfrm>
            <a:off x="323556" y="1825624"/>
            <a:ext cx="11581931" cy="4336025"/>
          </a:xfrm>
        </p:spPr>
        <p:txBody>
          <a:bodyPr>
            <a:normAutofit/>
          </a:bodyPr>
          <a:lstStyle/>
          <a:p>
            <a:pPr marL="0" indent="0" algn="ctr">
              <a:buNone/>
            </a:pPr>
            <a:r>
              <a:rPr lang="en-US" dirty="0"/>
              <a:t>Leisure-related co-curricular activities encompass a wide range of recreational pursuits that complement formal education and promote personal development in enjoyable ways. Here are some examples:</a:t>
            </a:r>
          </a:p>
          <a:p>
            <a:endParaRPr lang="en-US" dirty="0"/>
          </a:p>
          <a:p>
            <a:endParaRPr lang="en-US" b="1" i="1" dirty="0"/>
          </a:p>
          <a:p>
            <a:endParaRPr lang="en-US" dirty="0"/>
          </a:p>
        </p:txBody>
      </p:sp>
      <p:sp>
        <p:nvSpPr>
          <p:cNvPr id="4" name="Footer Placeholder 3"/>
          <p:cNvSpPr>
            <a:spLocks noGrp="1"/>
          </p:cNvSpPr>
          <p:nvPr>
            <p:ph type="ftr" sz="quarter" idx="11"/>
          </p:nvPr>
        </p:nvSpPr>
        <p:spPr/>
        <p:txBody>
          <a:bodyPr/>
          <a:lstStyle/>
          <a:p>
            <a:r>
              <a:rPr lang="en-US"/>
              <a:t>WS Lj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7</a:t>
            </a:fld>
            <a:endParaRPr lang="en-US"/>
          </a:p>
        </p:txBody>
      </p:sp>
      <p:pic>
        <p:nvPicPr>
          <p:cNvPr id="7" name="Picture 6">
            <a:extLst>
              <a:ext uri="{FF2B5EF4-FFF2-40B4-BE49-F238E27FC236}">
                <a16:creationId xmlns="" xmlns:a16="http://schemas.microsoft.com/office/drawing/2014/main" id="{5CA714F9-18E3-1BD8-BD51-5EF7628062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519" y="3854330"/>
            <a:ext cx="4263272" cy="2442855"/>
          </a:xfrm>
          <a:prstGeom prst="rect">
            <a:avLst/>
          </a:prstGeom>
        </p:spPr>
      </p:pic>
      <p:pic>
        <p:nvPicPr>
          <p:cNvPr id="9" name="Picture 8">
            <a:extLst>
              <a:ext uri="{FF2B5EF4-FFF2-40B4-BE49-F238E27FC236}">
                <a16:creationId xmlns="" xmlns:a16="http://schemas.microsoft.com/office/drawing/2014/main" id="{92BEC133-E5A9-476B-8C2E-8AD6FE5BE0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4254" y="4071922"/>
            <a:ext cx="3478398" cy="1958605"/>
          </a:xfrm>
          <a:prstGeom prst="rect">
            <a:avLst/>
          </a:prstGeom>
        </p:spPr>
      </p:pic>
      <p:sp>
        <p:nvSpPr>
          <p:cNvPr id="12" name="TextBox 11">
            <a:extLst>
              <a:ext uri="{FF2B5EF4-FFF2-40B4-BE49-F238E27FC236}">
                <a16:creationId xmlns="" xmlns:a16="http://schemas.microsoft.com/office/drawing/2014/main" id="{7AAE41C4-9160-8037-4AEB-2DFEFCCE4435}"/>
              </a:ext>
            </a:extLst>
          </p:cNvPr>
          <p:cNvSpPr txBox="1"/>
          <p:nvPr/>
        </p:nvSpPr>
        <p:spPr>
          <a:xfrm>
            <a:off x="5329310" y="3342652"/>
            <a:ext cx="1533380" cy="647114"/>
          </a:xfrm>
          <a:prstGeom prst="rect">
            <a:avLst/>
          </a:prstGeom>
          <a:noFill/>
        </p:spPr>
        <p:txBody>
          <a:bodyPr wrap="square" rtlCol="0">
            <a:spAutoFit/>
          </a:bodyPr>
          <a:lstStyle/>
          <a:p>
            <a:r>
              <a:rPr lang="en-US" b="1" i="1" dirty="0"/>
              <a:t>Creative Arts:</a:t>
            </a:r>
          </a:p>
          <a:p>
            <a:endParaRPr lang="en-US" dirty="0"/>
          </a:p>
        </p:txBody>
      </p:sp>
      <p:sp>
        <p:nvSpPr>
          <p:cNvPr id="13" name="TextBox 12">
            <a:extLst>
              <a:ext uri="{FF2B5EF4-FFF2-40B4-BE49-F238E27FC236}">
                <a16:creationId xmlns="" xmlns:a16="http://schemas.microsoft.com/office/drawing/2014/main" id="{C3FDC5A7-0073-B075-DB2E-684F0409C97F}"/>
              </a:ext>
            </a:extLst>
          </p:cNvPr>
          <p:cNvSpPr txBox="1"/>
          <p:nvPr/>
        </p:nvSpPr>
        <p:spPr>
          <a:xfrm>
            <a:off x="8945048" y="3291448"/>
            <a:ext cx="2215671" cy="646331"/>
          </a:xfrm>
          <a:prstGeom prst="rect">
            <a:avLst/>
          </a:prstGeom>
          <a:noFill/>
        </p:spPr>
        <p:txBody>
          <a:bodyPr wrap="none" rtlCol="0">
            <a:spAutoFit/>
          </a:bodyPr>
          <a:lstStyle/>
          <a:p>
            <a:r>
              <a:rPr lang="en-US" b="1" i="1" dirty="0"/>
              <a:t>Cultural Exploration: </a:t>
            </a:r>
          </a:p>
          <a:p>
            <a:endParaRPr lang="en-US" dirty="0"/>
          </a:p>
        </p:txBody>
      </p:sp>
      <p:sp>
        <p:nvSpPr>
          <p:cNvPr id="14" name="TextBox 13">
            <a:extLst>
              <a:ext uri="{FF2B5EF4-FFF2-40B4-BE49-F238E27FC236}">
                <a16:creationId xmlns="" xmlns:a16="http://schemas.microsoft.com/office/drawing/2014/main" id="{F5E94560-CF90-7702-25B3-1C2DCE2458EE}"/>
              </a:ext>
            </a:extLst>
          </p:cNvPr>
          <p:cNvSpPr txBox="1"/>
          <p:nvPr/>
        </p:nvSpPr>
        <p:spPr>
          <a:xfrm>
            <a:off x="1274430" y="3152949"/>
            <a:ext cx="2371913" cy="923330"/>
          </a:xfrm>
          <a:prstGeom prst="rect">
            <a:avLst/>
          </a:prstGeom>
          <a:noFill/>
        </p:spPr>
        <p:txBody>
          <a:bodyPr wrap="square" rtlCol="0">
            <a:spAutoFit/>
          </a:bodyPr>
          <a:lstStyle/>
          <a:p>
            <a:pPr algn="ctr"/>
            <a:r>
              <a:rPr lang="en-US" b="1" i="1" dirty="0"/>
              <a:t>Sports and Physical Activities</a:t>
            </a:r>
            <a:r>
              <a:rPr lang="en-US" dirty="0"/>
              <a:t>:</a:t>
            </a:r>
          </a:p>
          <a:p>
            <a:pPr algn="ctr"/>
            <a:endParaRPr lang="en-US" dirty="0"/>
          </a:p>
        </p:txBody>
      </p:sp>
      <p:pic>
        <p:nvPicPr>
          <p:cNvPr id="16" name="Picture 15">
            <a:extLst>
              <a:ext uri="{FF2B5EF4-FFF2-40B4-BE49-F238E27FC236}">
                <a16:creationId xmlns="" xmlns:a16="http://schemas.microsoft.com/office/drawing/2014/main" id="{C8961BA7-481C-9AB5-8A41-C3DFA33B9E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6946" y="3989765"/>
            <a:ext cx="3076697" cy="205349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ircle(in)">
                                      <p:cBhvr>
                                        <p:cTn id="32" dur="20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circle(in)">
                                      <p:cBhvr>
                                        <p:cTn id="4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Leisure-related co-curricular activities</a:t>
            </a:r>
            <a:r>
              <a:rPr lang="sr-Latn-RS" dirty="0"/>
              <a:t/>
            </a:r>
            <a:br>
              <a:rPr lang="sr-Latn-RS" dirty="0"/>
            </a:br>
            <a:r>
              <a:rPr lang="sr-Latn-RS" sz="4000" b="1" i="1" dirty="0"/>
              <a:t>students development-personal and professional grow</a:t>
            </a:r>
            <a:endParaRPr lang="en-US" sz="4000" b="1" dirty="0"/>
          </a:p>
        </p:txBody>
      </p:sp>
      <p:sp>
        <p:nvSpPr>
          <p:cNvPr id="4" name="Footer Placeholder 3"/>
          <p:cNvSpPr>
            <a:spLocks noGrp="1"/>
          </p:cNvSpPr>
          <p:nvPr>
            <p:ph type="ftr" sz="quarter" idx="11"/>
          </p:nvPr>
        </p:nvSpPr>
        <p:spPr/>
        <p:txBody>
          <a:bodyPr/>
          <a:lstStyle/>
          <a:p>
            <a:r>
              <a:rPr lang="en-US"/>
              <a:t>WS Lj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8</a:t>
            </a:fld>
            <a:endParaRPr lang="en-US"/>
          </a:p>
        </p:txBody>
      </p:sp>
      <p:sp>
        <p:nvSpPr>
          <p:cNvPr id="6" name="TextBox 5">
            <a:extLst>
              <a:ext uri="{FF2B5EF4-FFF2-40B4-BE49-F238E27FC236}">
                <a16:creationId xmlns="" xmlns:a16="http://schemas.microsoft.com/office/drawing/2014/main" id="{0FFF88DA-58FD-CD58-CF62-5CE609053D8F}"/>
              </a:ext>
            </a:extLst>
          </p:cNvPr>
          <p:cNvSpPr txBox="1"/>
          <p:nvPr/>
        </p:nvSpPr>
        <p:spPr>
          <a:xfrm>
            <a:off x="838200" y="1974695"/>
            <a:ext cx="2074607" cy="369332"/>
          </a:xfrm>
          <a:prstGeom prst="rect">
            <a:avLst/>
          </a:prstGeom>
          <a:noFill/>
        </p:spPr>
        <p:txBody>
          <a:bodyPr wrap="none" rtlCol="0">
            <a:spAutoFit/>
          </a:bodyPr>
          <a:lstStyle/>
          <a:p>
            <a:r>
              <a:rPr lang="en-US" b="1" i="1" dirty="0"/>
              <a:t>Nature Exploration:</a:t>
            </a:r>
          </a:p>
        </p:txBody>
      </p:sp>
      <p:sp>
        <p:nvSpPr>
          <p:cNvPr id="7" name="TextBox 6">
            <a:extLst>
              <a:ext uri="{FF2B5EF4-FFF2-40B4-BE49-F238E27FC236}">
                <a16:creationId xmlns="" xmlns:a16="http://schemas.microsoft.com/office/drawing/2014/main" id="{D8F72FBD-B0F6-BF1A-7CB3-062BD670C30F}"/>
              </a:ext>
            </a:extLst>
          </p:cNvPr>
          <p:cNvSpPr txBox="1"/>
          <p:nvPr/>
        </p:nvSpPr>
        <p:spPr>
          <a:xfrm>
            <a:off x="4598968" y="2009549"/>
            <a:ext cx="2321020" cy="369332"/>
          </a:xfrm>
          <a:prstGeom prst="rect">
            <a:avLst/>
          </a:prstGeom>
          <a:noFill/>
        </p:spPr>
        <p:txBody>
          <a:bodyPr wrap="none" rtlCol="0">
            <a:spAutoFit/>
          </a:bodyPr>
          <a:lstStyle/>
          <a:p>
            <a:r>
              <a:rPr lang="en-US" b="1" i="1" dirty="0"/>
              <a:t>Hobbies and Interests:</a:t>
            </a:r>
          </a:p>
        </p:txBody>
      </p:sp>
      <p:sp>
        <p:nvSpPr>
          <p:cNvPr id="8" name="TextBox 7">
            <a:extLst>
              <a:ext uri="{FF2B5EF4-FFF2-40B4-BE49-F238E27FC236}">
                <a16:creationId xmlns="" xmlns:a16="http://schemas.microsoft.com/office/drawing/2014/main" id="{37B9C33F-DB6F-57BC-025E-2B72A959BE76}"/>
              </a:ext>
            </a:extLst>
          </p:cNvPr>
          <p:cNvSpPr txBox="1"/>
          <p:nvPr/>
        </p:nvSpPr>
        <p:spPr>
          <a:xfrm>
            <a:off x="8153400" y="1974695"/>
            <a:ext cx="2602828" cy="369332"/>
          </a:xfrm>
          <a:prstGeom prst="rect">
            <a:avLst/>
          </a:prstGeom>
          <a:noFill/>
        </p:spPr>
        <p:txBody>
          <a:bodyPr wrap="none" rtlCol="0">
            <a:spAutoFit/>
          </a:bodyPr>
          <a:lstStyle/>
          <a:p>
            <a:r>
              <a:rPr lang="en-US" b="1" i="1" dirty="0"/>
              <a:t>Mind and Body Wellness:</a:t>
            </a:r>
          </a:p>
        </p:txBody>
      </p:sp>
      <p:pic>
        <p:nvPicPr>
          <p:cNvPr id="12" name="Picture 11">
            <a:extLst>
              <a:ext uri="{FF2B5EF4-FFF2-40B4-BE49-F238E27FC236}">
                <a16:creationId xmlns="" xmlns:a16="http://schemas.microsoft.com/office/drawing/2014/main" id="{4542000F-566C-F12E-1106-9DE489D0B98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0843" y="2822147"/>
            <a:ext cx="2697270" cy="2157816"/>
          </a:xfrm>
          <a:prstGeom prst="rect">
            <a:avLst/>
          </a:prstGeom>
        </p:spPr>
      </p:pic>
      <p:pic>
        <p:nvPicPr>
          <p:cNvPr id="14" name="Picture 13">
            <a:extLst>
              <a:ext uri="{FF2B5EF4-FFF2-40B4-BE49-F238E27FC236}">
                <a16:creationId xmlns="" xmlns:a16="http://schemas.microsoft.com/office/drawing/2014/main" id="{4F26042B-7CFD-3EC4-6A2C-92B5598191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79760" y="2804562"/>
            <a:ext cx="3550108" cy="1999894"/>
          </a:xfrm>
          <a:prstGeom prst="rect">
            <a:avLst/>
          </a:prstGeom>
        </p:spPr>
      </p:pic>
      <p:pic>
        <p:nvPicPr>
          <p:cNvPr id="18" name="Picture 17">
            <a:extLst>
              <a:ext uri="{FF2B5EF4-FFF2-40B4-BE49-F238E27FC236}">
                <a16:creationId xmlns="" xmlns:a16="http://schemas.microsoft.com/office/drawing/2014/main" id="{76B04BD7-3E4B-2FF6-2604-2445644297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6618" y="2856036"/>
            <a:ext cx="3589324" cy="203652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circle(in)">
                                      <p:cBhvr>
                                        <p:cTn id="17" dur="2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circle(in)">
                                      <p:cBhvr>
                                        <p:cTn id="27" dur="20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circle(in)">
                                      <p:cBhvr>
                                        <p:cTn id="3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Leisure-related co-curricular activities</a:t>
            </a:r>
            <a:r>
              <a:rPr lang="sr-Latn-RS" dirty="0"/>
              <a:t/>
            </a:r>
            <a:br>
              <a:rPr lang="sr-Latn-RS" dirty="0"/>
            </a:br>
            <a:r>
              <a:rPr lang="sr-Latn-RS" sz="4000" b="1" i="1" dirty="0"/>
              <a:t>students development-personal and professional grow</a:t>
            </a:r>
            <a:endParaRPr lang="en-US" sz="4000" dirty="0"/>
          </a:p>
        </p:txBody>
      </p:sp>
      <p:sp>
        <p:nvSpPr>
          <p:cNvPr id="4" name="Footer Placeholder 3"/>
          <p:cNvSpPr>
            <a:spLocks noGrp="1"/>
          </p:cNvSpPr>
          <p:nvPr>
            <p:ph type="ftr" sz="quarter" idx="11"/>
          </p:nvPr>
        </p:nvSpPr>
        <p:spPr/>
        <p:txBody>
          <a:bodyPr/>
          <a:lstStyle/>
          <a:p>
            <a:r>
              <a:rPr lang="en-US"/>
              <a:t>WS Lj T Uni Kg, ERASMUS + BIOSINT project , Mostar 3-5 April 2024</a:t>
            </a:r>
          </a:p>
        </p:txBody>
      </p:sp>
      <p:sp>
        <p:nvSpPr>
          <p:cNvPr id="5" name="Slide Number Placeholder 4"/>
          <p:cNvSpPr>
            <a:spLocks noGrp="1"/>
          </p:cNvSpPr>
          <p:nvPr>
            <p:ph type="sldNum" sz="quarter" idx="12"/>
          </p:nvPr>
        </p:nvSpPr>
        <p:spPr/>
        <p:txBody>
          <a:bodyPr/>
          <a:lstStyle/>
          <a:p>
            <a:fld id="{CF89C47B-6745-40A2-9EFD-696C52789E30}" type="slidenum">
              <a:rPr lang="en-US" smtClean="0"/>
              <a:pPr/>
              <a:t>9</a:t>
            </a:fld>
            <a:endParaRPr lang="en-US"/>
          </a:p>
        </p:txBody>
      </p:sp>
      <p:pic>
        <p:nvPicPr>
          <p:cNvPr id="16" name="Picture 15">
            <a:extLst>
              <a:ext uri="{FF2B5EF4-FFF2-40B4-BE49-F238E27FC236}">
                <a16:creationId xmlns="" xmlns:a16="http://schemas.microsoft.com/office/drawing/2014/main" id="{6B55BD64-4EB4-4B2B-9ECE-9729719ACE6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01216" y="2758607"/>
            <a:ext cx="4497463" cy="2950517"/>
          </a:xfrm>
          <a:prstGeom prst="rect">
            <a:avLst/>
          </a:prstGeom>
        </p:spPr>
      </p:pic>
      <p:pic>
        <p:nvPicPr>
          <p:cNvPr id="7" name="Picture 6">
            <a:extLst>
              <a:ext uri="{FF2B5EF4-FFF2-40B4-BE49-F238E27FC236}">
                <a16:creationId xmlns="" xmlns:a16="http://schemas.microsoft.com/office/drawing/2014/main" id="{CB7B4E66-D801-5DBB-DDB8-2D38CAA17F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5464" y="2433076"/>
            <a:ext cx="3003646" cy="3754557"/>
          </a:xfrm>
          <a:prstGeom prst="rect">
            <a:avLst/>
          </a:prstGeom>
        </p:spPr>
      </p:pic>
      <p:sp>
        <p:nvSpPr>
          <p:cNvPr id="8" name="TextBox 7">
            <a:extLst>
              <a:ext uri="{FF2B5EF4-FFF2-40B4-BE49-F238E27FC236}">
                <a16:creationId xmlns="" xmlns:a16="http://schemas.microsoft.com/office/drawing/2014/main" id="{59728C4E-ECD2-60F5-0466-779D646A10DC}"/>
              </a:ext>
            </a:extLst>
          </p:cNvPr>
          <p:cNvSpPr txBox="1"/>
          <p:nvPr/>
        </p:nvSpPr>
        <p:spPr>
          <a:xfrm>
            <a:off x="1738531" y="1877216"/>
            <a:ext cx="1917513" cy="369332"/>
          </a:xfrm>
          <a:prstGeom prst="rect">
            <a:avLst/>
          </a:prstGeom>
          <a:noFill/>
        </p:spPr>
        <p:txBody>
          <a:bodyPr wrap="none" rtlCol="0">
            <a:spAutoFit/>
          </a:bodyPr>
          <a:lstStyle/>
          <a:p>
            <a:r>
              <a:rPr lang="en-US" b="1" i="1" dirty="0"/>
              <a:t>Social Gatherings:</a:t>
            </a:r>
          </a:p>
        </p:txBody>
      </p:sp>
      <p:sp>
        <p:nvSpPr>
          <p:cNvPr id="9" name="TextBox 8">
            <a:extLst>
              <a:ext uri="{FF2B5EF4-FFF2-40B4-BE49-F238E27FC236}">
                <a16:creationId xmlns="" xmlns:a16="http://schemas.microsoft.com/office/drawing/2014/main" id="{7BC8F6B4-7BA1-7EE8-4B99-EA39CA861908}"/>
              </a:ext>
            </a:extLst>
          </p:cNvPr>
          <p:cNvSpPr txBox="1"/>
          <p:nvPr/>
        </p:nvSpPr>
        <p:spPr>
          <a:xfrm>
            <a:off x="7446427" y="1968582"/>
            <a:ext cx="3007042" cy="369332"/>
          </a:xfrm>
          <a:prstGeom prst="rect">
            <a:avLst/>
          </a:prstGeom>
          <a:noFill/>
        </p:spPr>
        <p:txBody>
          <a:bodyPr wrap="none" rtlCol="0">
            <a:spAutoFit/>
          </a:bodyPr>
          <a:lstStyle/>
          <a:p>
            <a:r>
              <a:rPr lang="en-US" b="1" i="1" dirty="0"/>
              <a:t>Adventure and Thrill-seeking: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circle(in)">
                                      <p:cBhvr>
                                        <p:cTn id="2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2776</TotalTime>
  <Words>1313</Words>
  <Application>Microsoft Office PowerPoint</Application>
  <PresentationFormat>Custom</PresentationFormat>
  <Paragraphs>126</Paragraphs>
  <Slides>16</Slides>
  <Notes>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Internationalization of curricula and disscusion</vt:lpstr>
      <vt:lpstr>Work package 3. Development of appropriate system and protocol for IaH</vt:lpstr>
      <vt:lpstr>Work Package 4: Internationalization of curriculum (IoC)</vt:lpstr>
      <vt:lpstr>WP 3 and WP 4 IaH and IoC synchronized processes</vt:lpstr>
      <vt:lpstr>PowerPoint Presentation</vt:lpstr>
      <vt:lpstr>Curriculum/Co-curriculum</vt:lpstr>
      <vt:lpstr>Leisure-related co-curricular activities  students development-personal and professional grow</vt:lpstr>
      <vt:lpstr>Leisure-related co-curricular activities students development-personal and professional grow</vt:lpstr>
      <vt:lpstr>Leisure-related co-curricular activities students development-personal and professional grow</vt:lpstr>
      <vt:lpstr>Leisure-related co-curricular activities students development-personal and professional grow</vt:lpstr>
      <vt:lpstr>Academics-related co-curricular activities teachers development-compentence improvement</vt:lpstr>
      <vt:lpstr>Academics-related co-curricular activities teachers development-compentence improvement</vt:lpstr>
      <vt:lpstr>Academics-related co-curricular activities student and teachers development-compentence improvement</vt:lpstr>
      <vt:lpstr>Teaching/learning-intecultural competence</vt:lpstr>
      <vt:lpstr>Summary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Petar Tasic</dc:creator>
  <cp:lastModifiedBy>zaricmilan</cp:lastModifiedBy>
  <cp:revision>29</cp:revision>
  <dcterms:created xsi:type="dcterms:W3CDTF">2024-03-22T12:09:36Z</dcterms:created>
  <dcterms:modified xsi:type="dcterms:W3CDTF">2024-04-04T21:57:00Z</dcterms:modified>
</cp:coreProperties>
</file>